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317" r:id="rId3"/>
    <p:sldId id="31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9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9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0" r:id="rId40"/>
    <p:sldId id="394" r:id="rId41"/>
    <p:sldId id="400" r:id="rId42"/>
    <p:sldId id="399" r:id="rId43"/>
    <p:sldId id="398" r:id="rId44"/>
    <p:sldId id="397" r:id="rId45"/>
    <p:sldId id="396" r:id="rId46"/>
    <p:sldId id="395" r:id="rId47"/>
    <p:sldId id="393" r:id="rId48"/>
    <p:sldId id="401" r:id="rId49"/>
    <p:sldId id="402" r:id="rId50"/>
    <p:sldId id="403" r:id="rId51"/>
    <p:sldId id="404" r:id="rId52"/>
    <p:sldId id="293" r:id="rId53"/>
    <p:sldId id="294" r:id="rId54"/>
    <p:sldId id="295" r:id="rId55"/>
    <p:sldId id="296" r:id="rId56"/>
    <p:sldId id="299" r:id="rId57"/>
    <p:sldId id="298" r:id="rId58"/>
    <p:sldId id="300" r:id="rId59"/>
    <p:sldId id="301" r:id="rId60"/>
    <p:sldId id="302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9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297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>
        <p:scale>
          <a:sx n="91" d="100"/>
          <a:sy n="91" d="100"/>
        </p:scale>
        <p:origin x="272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E5BD-534D-FC44-ABED-3EA8094C4055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97EFD-8566-8F40-8873-0AAC048C0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1- I am</a:t>
            </a:r>
            <a:r>
              <a:rPr lang="en-US" baseline="0" dirty="0"/>
              <a:t> </a:t>
            </a:r>
            <a:r>
              <a:rPr lang="is-IS" baseline="0" dirty="0"/>
              <a:t>… from </a:t>
            </a:r>
            <a:r>
              <a:rPr lang="en" dirty="0"/>
              <a:t>USC/ISI</a:t>
            </a:r>
            <a:r>
              <a:rPr lang="en-US" dirty="0"/>
              <a:t> 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2- lab mate </a:t>
            </a:r>
            <a:r>
              <a:rPr lang="is-IS" dirty="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3- Choy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4- In this talk, we want to introduce</a:t>
            </a:r>
            <a:r>
              <a:rPr lang="en-US" baseline="0" dirty="0"/>
              <a:t> our topical poetry generation system, Hafez.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1209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Workflow</a:t>
            </a:r>
            <a:r>
              <a:rPr lang="en-US" baseline="0" dirty="0">
                <a:solidFill>
                  <a:srgbClr val="FF0000"/>
                </a:solidFill>
              </a:rPr>
              <a:t> of our system </a:t>
            </a:r>
            <a:r>
              <a:rPr lang="en" dirty="0">
                <a:solidFill>
                  <a:srgbClr val="FF0000"/>
                </a:solidFill>
              </a:rPr>
              <a:t>at a glance</a:t>
            </a:r>
            <a:endParaRPr lang="en-US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For</a:t>
            </a:r>
            <a:r>
              <a:rPr lang="en-US" baseline="0" dirty="0">
                <a:solidFill>
                  <a:srgbClr val="FF0000"/>
                </a:solidFill>
              </a:rPr>
              <a:t> generating poem, we should obey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40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18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8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21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58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840257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396356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We know</a:t>
            </a: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 that with word2vec method, we can represent each word by a vector, and words with similar meaning have vectors near to each other.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50" baseline="0" dirty="0">
                <a:solidFill>
                  <a:srgbClr val="333333"/>
                </a:solidFill>
                <a:highlight>
                  <a:srgbClr val="FFFFFF"/>
                </a:highlight>
              </a:rPr>
              <a:t>Script .... why you did it</a:t>
            </a:r>
            <a:endParaRPr sz="125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Wedding, bride,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wedding_ceremony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couple, weddings, marriage, </a:t>
            </a:r>
            <a:r>
              <a:rPr lang="en" sz="1250" dirty="0" err="1">
                <a:solidFill>
                  <a:srgbClr val="333333"/>
                </a:solidFill>
                <a:highlight>
                  <a:srgbClr val="FFFFFF"/>
                </a:highlight>
              </a:rPr>
              <a:t>wedding_took_place</a:t>
            </a: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, bridegroom.</a:t>
            </a:r>
          </a:p>
        </p:txBody>
      </p:sp>
    </p:spTree>
    <p:extLst>
      <p:ext uri="{BB962C8B-B14F-4D97-AF65-F5344CB8AC3E}">
        <p14:creationId xmlns:p14="http://schemas.microsoft.com/office/powerpoint/2010/main" val="153010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0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CMU pronunciation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It is</a:t>
            </a:r>
            <a:r>
              <a:rPr lang="en-US" baseline="0" dirty="0">
                <a:solidFill>
                  <a:srgbClr val="FF0000"/>
                </a:solidFill>
              </a:rPr>
              <a:t> interesting </a:t>
            </a:r>
            <a:r>
              <a:rPr lang="is-IS" baseline="0" dirty="0">
                <a:solidFill>
                  <a:srgbClr val="FF0000"/>
                </a:solidFill>
              </a:rPr>
              <a:t>…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6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Why</a:t>
            </a:r>
            <a:r>
              <a:rPr lang="en-US" baseline="0" dirty="0"/>
              <a:t> Hafez?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You might know Iran’s poets by Rumi or </a:t>
            </a:r>
            <a:r>
              <a:rPr lang="en" dirty="0" err="1"/>
              <a:t>khayyam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but inside </a:t>
            </a:r>
            <a:r>
              <a:rPr lang="en" dirty="0" err="1"/>
              <a:t>iran</a:t>
            </a:r>
            <a:r>
              <a:rPr lang="en" dirty="0"/>
              <a:t> Hafez is probably the most admired poet.</a:t>
            </a:r>
            <a:r>
              <a:rPr lang="en-US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collected works can be found in the homes of most Iranian</a:t>
            </a:r>
            <a:r>
              <a:rPr lang="en-US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people.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on</a:t>
            </a:r>
            <a:r>
              <a:rPr lang="en" dirty="0"/>
              <a:t> the left </a:t>
            </a:r>
            <a:r>
              <a:rPr lang="en-US" dirty="0"/>
              <a:t>you can see</a:t>
            </a:r>
            <a:r>
              <a:rPr lang="en-US" baseline="0" dirty="0"/>
              <a:t> </a:t>
            </a:r>
            <a:r>
              <a:rPr lang="en" dirty="0"/>
              <a:t>a cover of his book, with his picture on it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and  the right is his tomb in my birthplace, Shiraz.</a:t>
            </a:r>
            <a:br>
              <a:rPr lang="en" dirty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035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Why randomly?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1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7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9773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مترمونی</a:t>
            </a:r>
            <a:endParaRPr lang="en-US" dirty="0"/>
          </a:p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en-US" dirty="0"/>
              <a:t>(0)</a:t>
            </a:r>
            <a:r>
              <a:rPr lang="en-US" baseline="0" dirty="0"/>
              <a:t> external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9967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0463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4*11 states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Highlight state L1-S3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Push I to the next line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7052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800" dirty="0">
                <a:solidFill>
                  <a:schemeClr val="dk2"/>
                </a:solidFill>
              </a:rPr>
            </a:br>
            <a:r>
              <a:rPr lang="en" sz="800" dirty="0">
                <a:solidFill>
                  <a:schemeClr val="dk2"/>
                </a:solidFill>
              </a:rPr>
              <a:t>From L1-S</a:t>
            </a:r>
            <a:r>
              <a:rPr lang="en-US" sz="800" dirty="0">
                <a:solidFill>
                  <a:schemeClr val="dk2"/>
                </a:solidFill>
              </a:rPr>
              <a:t>1</a:t>
            </a:r>
            <a:r>
              <a:rPr lang="en" sz="800" dirty="0">
                <a:solidFill>
                  <a:schemeClr val="dk2"/>
                </a:solidFill>
              </a:rPr>
              <a:t> to L1-S</a:t>
            </a:r>
            <a:r>
              <a:rPr lang="en-US" sz="800" dirty="0">
                <a:solidFill>
                  <a:schemeClr val="dk2"/>
                </a:solidFill>
              </a:rPr>
              <a:t>3</a:t>
            </a:r>
            <a:r>
              <a:rPr lang="en" sz="800" dirty="0">
                <a:solidFill>
                  <a:schemeClr val="dk2"/>
                </a:solidFill>
              </a:rPr>
              <a:t> → All words with “10” stress pattern such as table or active.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</a:rPr>
              <a:t>To fix rhymes, we delete all arcs pointing to the line-final state, except for the arc labeled     with the chosen rhyme word.</a:t>
            </a:r>
          </a:p>
        </p:txBody>
      </p:sp>
    </p:spTree>
    <p:extLst>
      <p:ext uri="{BB962C8B-B14F-4D97-AF65-F5344CB8AC3E}">
        <p14:creationId xmlns:p14="http://schemas.microsoft.com/office/powerpoint/2010/main" val="2163907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If we </a:t>
            </a:r>
            <a:r>
              <a:rPr lang="en-US" sz="800" baseline="0" dirty="0">
                <a:solidFill>
                  <a:schemeClr val="dk2"/>
                </a:solidFill>
              </a:rPr>
              <a:t>sample randomly a poem, they obey rhythm and rhyme but they are meaningless.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8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aseline="0" dirty="0">
                <a:solidFill>
                  <a:schemeClr val="dk2"/>
                </a:solidFill>
              </a:rPr>
              <a:t>Try to read it ...</a:t>
            </a:r>
            <a:endParaRPr lang="en" sz="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1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6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62989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83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we are proposing here is the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15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Let’s forget about FSA and just</a:t>
            </a:r>
            <a:r>
              <a:rPr lang="en-US" baseline="0" dirty="0"/>
              <a:t> consider an RNN model alone for a second.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/>
              <a:t>It is intractable to ask RNN for the string with highest probability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282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889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9655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422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12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1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603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67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6074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33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79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37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8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94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05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More explanation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Both train and decode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What is encoder and decoder </a:t>
            </a:r>
            <a:r>
              <a:rPr lang="is-IS" dirty="0"/>
              <a:t>…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Beam search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45619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74783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0831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86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algn="r" defTabSz="914400" rtl="1" eaLnBrk="1" latinLnBrk="0" hangingPunct="1">
              <a:spcBef>
                <a:spcPts val="0"/>
              </a:spcBef>
              <a:buNone/>
            </a:pPr>
            <a:r>
              <a:rPr lang="fa-IR" dirty="0" err="1"/>
              <a:t>ایترنال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90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03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0476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991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</a:t>
            </a:r>
            <a:r>
              <a:rPr lang="en-US" baseline="0" dirty="0">
                <a:solidFill>
                  <a:srgbClr val="FF0000"/>
                </a:solidFill>
              </a:rPr>
              <a:t> A way to implement constraints in RNN generation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43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Made a Competition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33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1-Model</a:t>
            </a:r>
            <a:r>
              <a:rPr lang="en-US" baseline="0" dirty="0">
                <a:solidFill>
                  <a:srgbClr val="FF0000"/>
                </a:solidFill>
              </a:rPr>
              <a:t> long dependencies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383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119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754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the computer wrote it, I let the computer read it for you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5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B6B7-58E0-504A-8C97-ADCD902F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8643D-A137-AC40-864B-4E3B7CE3B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38D4B-874D-364F-808F-32C334F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F503-DF3A-A544-924B-CCBBB844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68C69-B473-FC4B-BBF4-5AC17215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5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F31E-A2C5-2447-A195-972770B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8FAA-BEBB-884E-AB4E-440653422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C84B-5BD4-CA4A-AB24-86C0CA56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6CDF-326A-F240-803C-4343A35A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DB1B-F2FA-B241-8CBC-82B230F8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BA93E-A16F-BD41-B203-C849E1D25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CF33A-5F88-284C-AC58-AA3EE3C8F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7925A-B396-1C4D-8F01-A9131E1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2C7-5651-174E-B043-5C137F9E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C5AB-BAA9-964E-8AC2-53D219D0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25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810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F0B5-7E74-2C43-881D-5CF4CC94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C721-9F86-8A49-8B73-BF152A4F9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5D59-D68D-9044-83B7-569BDC3B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1737-909A-A243-A801-46BCFB3B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CFE88-42F4-2B48-965B-3BF2DB1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3A7E-A182-BA46-812E-F32840C1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14F9-ED78-244F-BD1C-F4CE5D34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AD0C-A7EF-1145-AA35-00100A8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74D1-7440-6449-865C-3D050BBF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F1B6B-A15F-5D41-9131-B48204A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7C8-D88F-B848-B12B-9B176341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E706-0929-4F4D-8763-235498A31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25DF-3881-644D-BF62-2C0C17526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6338-5C37-A54E-9784-78B78FF5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69182-B8C7-DA41-A5B6-9A08D93F4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04F99-C049-A941-8FA3-523843A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A8AD-ADEC-0E4E-B689-5EC34C56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E44D-5835-804C-B5BF-65BC28D1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E4DF-D850-7840-9A13-C0B21928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DD6E1-0000-D045-8E9E-3A6B882D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EB4D5-B227-174C-9CE1-BC5BA9184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7FA20-02CE-4744-A0CD-454D79A9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5693B-1A1A-B447-9EA4-02F9482B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D0DFA-5E31-D547-BAEC-73E3CCAC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9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ED27-2ED6-E548-A93C-E7A7E56B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3255D-7E74-4949-A059-8FF9A3C8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71CC7-7B3C-C84A-BCCF-34487EB9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84B3-5728-AB48-890E-3BAF2AEE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C68DA-B6A0-6947-9A45-80C2C499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ACCD3-BE7E-E440-9540-4ABC4BDE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7171C-1EF6-004B-8FFC-885BFB8F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471-CCC2-1342-8AA9-3B9DD3C3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828-DD7F-0441-BA31-21CB62D6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8031-7E0A-B043-B96A-16CCF2C20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36EE5-978E-7143-9124-BC74976F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BDA3-DFBF-A248-B2EC-9305E3E4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F7BA6-EFCF-D446-AB58-F751675B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E9D1-767F-2A48-8A4B-821A9503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C2ABF-62D8-5F43-BB9C-EEC27F1B2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3DA6E-4619-6443-B698-60F0A9CE4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2EB5-C0E9-3948-A885-B36AD962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EC4C-8698-9341-B51B-A7F9EA93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E745C-3BB1-4144-B5AE-B697C6BD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B51C-F956-1644-A7B2-E8F0FF34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CA08-0735-F74B-83DE-CB54F8161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35A1-1822-5040-A72D-B53B8E52D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4CA20-EE68-8542-8DF6-BA67C9C79151}" type="datetimeFigureOut">
              <a:rPr lang="en-US" smtClean="0"/>
              <a:t>11/24/18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3189-DCB7-354C-A1FF-642DB4CC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DD76C-5628-5046-91B2-8E8242288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9D82-AFB3-E745-92D5-CBE61FBFE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1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jp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png"/><Relationship Id="rId7" Type="http://schemas.openxmlformats.org/officeDocument/2006/relationships/image" Target="../media/image63.tiff"/><Relationship Id="rId12" Type="http://schemas.openxmlformats.org/officeDocument/2006/relationships/image" Target="../media/image6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tiff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5.png"/><Relationship Id="rId5" Type="http://schemas.openxmlformats.org/officeDocument/2006/relationships/hyperlink" Target="https://www.dropbox.com/s/e39oq0tvox4of59/2.wav?dl=0" TargetMode="External"/><Relationship Id="rId4" Type="http://schemas.openxmlformats.org/officeDocument/2006/relationships/notesSlide" Target="../notesSlides/notesSlide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C179-6698-9741-800A-41C92D317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Leftovers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E364B7-FB49-C14A-A09F-82DDAEB7D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November 28, 2018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1F534-5B52-2B4A-90D2-91CF406B3CFF}"/>
              </a:ext>
            </a:extLst>
          </p:cNvPr>
          <p:cNvSpPr txBox="1"/>
          <p:nvPr/>
        </p:nvSpPr>
        <p:spPr>
          <a:xfrm>
            <a:off x="277402" y="6503542"/>
            <a:ext cx="630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Nathan Schneider, Chris </a:t>
            </a:r>
            <a:r>
              <a:rPr lang="en-US" dirty="0" err="1"/>
              <a:t>Callison</a:t>
            </a:r>
            <a:r>
              <a:rPr lang="en-US" dirty="0"/>
              <a:t>-Burch, Sam Bowman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9DDCA-9D9A-864B-B69B-5F1E7B3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094359"/>
            <a:ext cx="23812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735F-CE56-4247-B2B0-1274F16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Cohen's Kappa (𝜿)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Chance-corrected measure: takes into consideration likelihood of "accidental" agreement</a:t>
                </a:r>
              </a:p>
              <a:p>
                <a:r>
                  <a:rPr lang="en-US" dirty="0"/>
                  <a:t>Designed for 2 annotators (A and B) giving categorical labels (set L) for data set D (there are other methods for &gt;2 annotators, non-categorical labeling)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(raw agreement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(independent probability of agreement by chance)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901B8-A50C-874E-90EC-4577D4F31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55" y="1825625"/>
                <a:ext cx="11526981" cy="4351338"/>
              </a:xfrm>
              <a:blipFill>
                <a:blip r:embed="rId2"/>
                <a:stretch>
                  <a:fillRect l="-88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2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14318909"/>
              </p:ext>
            </p:extLst>
          </p:nvPr>
        </p:nvGraphicFramePr>
        <p:xfrm>
          <a:off x="616608" y="3021827"/>
          <a:ext cx="7357241" cy="1503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02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16007301"/>
              </p:ext>
            </p:extLst>
          </p:nvPr>
        </p:nvGraphicFramePr>
        <p:xfrm>
          <a:off x="616608" y="3021827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9371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Choosing Related Words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Word2Vec: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sz="2133" dirty="0"/>
              <a:t>Similarity score: Cosine similarity  </a:t>
            </a:r>
            <a:endParaRPr lang="en" sz="2133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6" name="Shape 146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85390116"/>
              </p:ext>
            </p:extLst>
          </p:nvPr>
        </p:nvGraphicFramePr>
        <p:xfrm>
          <a:off x="415598" y="4059979"/>
          <a:ext cx="7357241" cy="20318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12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5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Window size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Related words for </a:t>
                      </a:r>
                      <a:r>
                        <a:rPr lang="en" sz="2400" i="1" dirty="0"/>
                        <a:t>wedding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wedding ceremony, marriage, ceremony, wedding celebration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26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600" dirty="0"/>
                        <a:t>bride, wedding ceremony, couple, weddings, marriage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360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indent="609585">
              <a:buNone/>
            </a:pPr>
            <a:r>
              <a:rPr lang="en" dirty="0"/>
              <a:t>	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4653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Check if two words rhyme together.</a:t>
            </a:r>
          </a:p>
          <a:p>
            <a:pPr indent="609585">
              <a:buNone/>
            </a:pPr>
            <a:r>
              <a:rPr lang="en"/>
              <a:t>Exact rhyme: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Attend/friend, feast/beast, child/smiled</a:t>
            </a:r>
          </a:p>
          <a:p>
            <a:pPr indent="609585">
              <a:buNone/>
            </a:pPr>
            <a:r>
              <a:rPr lang="en"/>
              <a:t>Slant rhyme </a:t>
            </a:r>
          </a:p>
          <a:p>
            <a:pPr indent="609585">
              <a:buNone/>
            </a:pPr>
            <a:r>
              <a:rPr lang="en">
                <a:solidFill>
                  <a:srgbClr val="999999"/>
                </a:solidFill>
              </a:rPr>
              <a:t>Viking/fighting, snoopy/spooky, comic/ironic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 indent="609585">
              <a:buNone/>
            </a:pPr>
            <a:r>
              <a:rPr lang="en"/>
              <a:t>	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155" name="Shape 15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49543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Selecting Rhyme Pairs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4100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We select all rhyme pair candidates from the list of related words.</a:t>
            </a:r>
          </a:p>
          <a:p>
            <a:pPr>
              <a:buNone/>
            </a:pPr>
            <a:r>
              <a:rPr lang="en"/>
              <a:t>	</a:t>
            </a:r>
            <a:r>
              <a:rPr lang="en" sz="1867">
                <a:solidFill>
                  <a:schemeClr val="accent3"/>
                </a:solidFill>
              </a:rPr>
              <a:t>Topic: wedding</a:t>
            </a:r>
          </a:p>
          <a:p>
            <a:pPr>
              <a:buNone/>
            </a:pPr>
            <a:r>
              <a:rPr lang="en" sz="1867">
                <a:solidFill>
                  <a:schemeClr val="accent3"/>
                </a:solidFill>
              </a:rPr>
              <a:t>	Candidate pairs: [dressed, guest] [celebration, invitation]                       [decorate, congratulate] [celebration, occasion] …</a:t>
            </a:r>
          </a:p>
          <a:p>
            <a:pPr>
              <a:buNone/>
            </a:pPr>
            <a:r>
              <a:rPr lang="en"/>
              <a:t>We choose rhyme word pairs randomly with probability proportional to the similarity of the words to the topic.</a:t>
            </a:r>
          </a:p>
          <a:p>
            <a:pPr>
              <a:buNone/>
            </a:pPr>
            <a:endParaRPr/>
          </a:p>
        </p:txBody>
      </p:sp>
      <p:pic>
        <p:nvPicPr>
          <p:cNvPr id="163" name="Shape 16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27340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Making a Finite State Acceptor</a:t>
            </a:r>
          </a:p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2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Given rhyme words, we model all possible word sequences that use them and obey the poem format.</a:t>
            </a:r>
          </a:p>
        </p:txBody>
      </p:sp>
      <p:pic>
        <p:nvPicPr>
          <p:cNvPr id="171" name="Shape 171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2880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endParaRPr lang="en" sz="1867" dirty="0">
              <a:solidFill>
                <a:schemeClr val="accent3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505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15600" y="58560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Format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46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Let’s assume we are generating 4-line stanzas.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 dirty="0"/>
              <a:t>Each line: A sequence of ten syllables alternating between unstressed and stressed.</a:t>
            </a:r>
            <a:endParaRPr lang="en-US" dirty="0"/>
          </a:p>
          <a:p>
            <a:pPr>
              <a:buClr>
                <a:schemeClr val="dk1"/>
              </a:buClr>
              <a:buSzPct val="61111"/>
            </a:pPr>
            <a:r>
              <a:rPr lang="en" sz="1867" dirty="0">
                <a:solidFill>
                  <a:schemeClr val="accent3"/>
                </a:solidFill>
              </a:rPr>
              <a:t>*0:unstressed      1:stressed</a:t>
            </a:r>
            <a:r>
              <a:rPr lang="en" sz="1867" dirty="0"/>
              <a:t>	</a:t>
            </a:r>
          </a:p>
          <a:p>
            <a:pPr marL="1828754" indent="-93131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Attending on his golden </a:t>
            </a:r>
            <a:r>
              <a:rPr lang="en" sz="1867" dirty="0" err="1">
                <a:solidFill>
                  <a:schemeClr val="accent3"/>
                </a:solidFill>
              </a:rPr>
              <a:t>pilgramage</a:t>
            </a:r>
            <a:endParaRPr lang="en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  <a:buNone/>
            </a:pPr>
            <a:r>
              <a:rPr lang="en" sz="1867" dirty="0">
                <a:solidFill>
                  <a:schemeClr val="accent3"/>
                </a:solidFill>
              </a:rPr>
              <a:t>    010       1    0     10          101</a:t>
            </a:r>
            <a:endParaRPr lang="en-US" sz="1867" dirty="0">
              <a:solidFill>
                <a:schemeClr val="accent3"/>
              </a:solidFill>
            </a:endParaRP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The greatest gift of holy matrimony</a:t>
            </a:r>
          </a:p>
          <a:p>
            <a:pPr marL="1219170" indent="516454">
              <a:buClr>
                <a:schemeClr val="dk1"/>
              </a:buClr>
              <a:buSzPct val="78571"/>
            </a:pPr>
            <a:r>
              <a:rPr lang="en-US" sz="1867" dirty="0">
                <a:solidFill>
                  <a:schemeClr val="accent3"/>
                </a:solidFill>
              </a:rPr>
              <a:t> 0        10        1   0  10     101</a:t>
            </a:r>
            <a:r>
              <a:rPr lang="en-US" sz="1867" dirty="0">
                <a:solidFill>
                  <a:srgbClr val="FF0000"/>
                </a:solidFill>
              </a:rPr>
              <a:t>0</a:t>
            </a:r>
            <a:endParaRPr lang="en" sz="1867" dirty="0">
              <a:solidFill>
                <a:srgbClr val="FF0000"/>
              </a:solidFill>
            </a:endParaRP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179" name="Shape 179" descr="Screenshot 2016-10-21 06.09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968" y="2601183"/>
            <a:ext cx="3646833" cy="1655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403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98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" dirty="0"/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09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D8D-8C43-1E4F-AF9F-76A989B9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FC67-2FB5-1E4D-89D0-DDD807DAD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983740"/>
              </p:ext>
            </p:extLst>
          </p:nvPr>
        </p:nvGraphicFramePr>
        <p:xfrm>
          <a:off x="394855" y="2310534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E411AC-31A4-F942-8357-2E2013196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83642"/>
              </p:ext>
            </p:extLst>
          </p:nvPr>
        </p:nvGraphicFramePr>
        <p:xfrm>
          <a:off x="6622471" y="2681374"/>
          <a:ext cx="25677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09">
                  <a:extLst>
                    <a:ext uri="{9D8B030D-6E8A-4147-A177-3AD203B41FA5}">
                      <a16:colId xmlns:a16="http://schemas.microsoft.com/office/drawing/2014/main" val="2656172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55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Positive: 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5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Neutral: 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7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Negative: 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674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6F16D-DCE9-CF4E-8A34-C527EB921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89931"/>
              </p:ext>
            </p:extLst>
          </p:nvPr>
        </p:nvGraphicFramePr>
        <p:xfrm>
          <a:off x="1475510" y="4413740"/>
          <a:ext cx="4869873" cy="3708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6443">
                  <a:extLst>
                    <a:ext uri="{9D8B030D-6E8A-4147-A177-3AD203B41FA5}">
                      <a16:colId xmlns:a16="http://schemas.microsoft.com/office/drawing/2014/main" val="877727214"/>
                    </a:ext>
                  </a:extLst>
                </a:gridCol>
                <a:gridCol w="1185865">
                  <a:extLst>
                    <a:ext uri="{9D8B030D-6E8A-4147-A177-3AD203B41FA5}">
                      <a16:colId xmlns:a16="http://schemas.microsoft.com/office/drawing/2014/main" val="366251373"/>
                    </a:ext>
                  </a:extLst>
                </a:gridCol>
                <a:gridCol w="1260764">
                  <a:extLst>
                    <a:ext uri="{9D8B030D-6E8A-4147-A177-3AD203B41FA5}">
                      <a16:colId xmlns:a16="http://schemas.microsoft.com/office/drawing/2014/main" val="1353706597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65486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Totals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: 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</a:t>
                      </a:r>
                      <a:r>
                        <a:rPr lang="en-US" dirty="0"/>
                        <a:t>: 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Neg: 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544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/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37EB8-C5F3-4C4A-97D5-5FE888A94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82" y="1361847"/>
                <a:ext cx="1366528" cy="6576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/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54+18+72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.576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EF0AE4-2CBD-114E-85ED-E48DD79DD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5" y="5241826"/>
                <a:ext cx="2728952" cy="526041"/>
              </a:xfrm>
              <a:prstGeom prst="rect">
                <a:avLst/>
              </a:prstGeom>
              <a:blipFill>
                <a:blip r:embed="rId3"/>
                <a:stretch>
                  <a:fillRect l="-1389" t="-2381" r="-138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/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C7D5C8-1052-7D4F-84B0-473535B46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4363141"/>
                <a:ext cx="3680046" cy="769378"/>
              </a:xfrm>
              <a:prstGeom prst="rect">
                <a:avLst/>
              </a:prstGeom>
              <a:blipFill>
                <a:blip r:embed="rId4"/>
                <a:stretch>
                  <a:fillRect l="-5842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/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E64B8D-AEDF-8E4D-A962-B6F387EE3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23" y="5241826"/>
                <a:ext cx="3680046" cy="538865"/>
              </a:xfrm>
              <a:prstGeom prst="rect">
                <a:avLst/>
              </a:prstGeom>
              <a:blipFill>
                <a:blip r:embed="rId5"/>
                <a:stretch>
                  <a:fillRect t="-62791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/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85∗85+72∗67+93∗98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250∗250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=.339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849BC-9E34-0D48-A828-CA815B4B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6086613"/>
                <a:ext cx="4078039" cy="526041"/>
              </a:xfrm>
              <a:prstGeom prst="rect">
                <a:avLst/>
              </a:prstGeom>
              <a:blipFill>
                <a:blip r:embed="rId6"/>
                <a:stretch>
                  <a:fillRect l="-621" r="-62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/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.576−.339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1−.339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=.359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3EDFD0-8BC5-FF4D-896E-577C7B85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6" y="6040595"/>
                <a:ext cx="2412327" cy="525978"/>
              </a:xfrm>
              <a:prstGeom prst="rect">
                <a:avLst/>
              </a:prstGeom>
              <a:blipFill>
                <a:blip r:embed="rId7"/>
                <a:stretch>
                  <a:fillRect l="-1047" t="-2381" r="-15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37F5C7-2976-0D48-8DB7-CA1130897204}"/>
              </a:ext>
            </a:extLst>
          </p:cNvPr>
          <p:cNvSpPr txBox="1"/>
          <p:nvPr/>
        </p:nvSpPr>
        <p:spPr>
          <a:xfrm>
            <a:off x="6622471" y="4413740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Total=250</a:t>
            </a:r>
          </a:p>
        </p:txBody>
      </p:sp>
    </p:spTree>
    <p:extLst>
      <p:ext uri="{BB962C8B-B14F-4D97-AF65-F5344CB8AC3E}">
        <p14:creationId xmlns:p14="http://schemas.microsoft.com/office/powerpoint/2010/main" val="7732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8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Making a Finite State Acceptor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33001" y="1527600"/>
            <a:ext cx="386486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87" name="Shape 187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7710615" y="1682084"/>
            <a:ext cx="0" cy="5256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929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33000" y="1527600"/>
            <a:ext cx="3798957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" dirty="0"/>
              <a:t>FSA state L1-S3 signifies “I am in line 1, and I have seen 3 syllables so far”.</a:t>
            </a:r>
          </a:p>
          <a:p>
            <a:pPr>
              <a:lnSpc>
                <a:spcPct val="100000"/>
              </a:lnSpc>
              <a:buNone/>
            </a:pPr>
            <a:endParaRPr dirty="0"/>
          </a:p>
          <a:p>
            <a:pPr>
              <a:lnSpc>
                <a:spcPct val="100000"/>
              </a:lnSpc>
              <a:buNone/>
            </a:pPr>
            <a:r>
              <a:rPr lang="en" dirty="0"/>
              <a:t>Format: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4 line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10 syllables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0101010101 pattern</a:t>
            </a:r>
          </a:p>
          <a:p>
            <a:pPr marL="609585" indent="-304792">
              <a:lnSpc>
                <a:spcPct val="100000"/>
              </a:lnSpc>
            </a:pPr>
            <a:r>
              <a:rPr lang="en" dirty="0"/>
              <a:t>Fixed rhyme words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  <p:pic>
        <p:nvPicPr>
          <p:cNvPr id="195" name="Shape 19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16" y="1682083"/>
            <a:ext cx="7245427" cy="4246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2291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44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Making a Finite State Acceptor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Shape 20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</p:spPr>
            <p:txBody>
              <a:bodyPr vert="horz" lIns="121900" tIns="121900" rIns="121900" bIns="121900" rtlCol="0" anchor="t" anchorCtr="0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" dirty="0" err="1"/>
                  <a:t>Th</a:t>
                </a:r>
                <a:r>
                  <a:rPr lang="en-US" dirty="0"/>
                  <a:t>is</a:t>
                </a:r>
                <a:r>
                  <a:rPr lang="en" dirty="0"/>
                  <a:t> </a:t>
                </a:r>
                <a:r>
                  <a:rPr lang="en-US" dirty="0"/>
                  <a:t>FSA </a:t>
                </a:r>
                <a:r>
                  <a:rPr lang="en" dirty="0"/>
                  <a:t>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67</m:t>
                        </m:r>
                      </m:sup>
                    </m:sSup>
                  </m:oMath>
                </a14:m>
                <a:r>
                  <a:rPr lang="en" dirty="0"/>
                  <a:t> 4-line possible poems.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However most of them are meaningless:</a:t>
                </a: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" dirty="0"/>
                  <a:t> 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" dirty="0"/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And roaring owners plaster matrimony.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Or story Angie rail dimension feast,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An hyper rented Walcott ceremony,</a:t>
                </a:r>
              </a:p>
              <a:p>
                <a:pPr indent="609585">
                  <a:lnSpc>
                    <a:spcPct val="100000"/>
                  </a:lnSpc>
                  <a:buNone/>
                </a:pPr>
                <a:r>
                  <a:rPr lang="en" sz="2133" dirty="0">
                    <a:solidFill>
                      <a:srgbClr val="666666"/>
                    </a:solidFill>
                  </a:rPr>
                  <a:t>Of Cochran </a:t>
                </a:r>
                <a:r>
                  <a:rPr lang="en" sz="2133" dirty="0" err="1">
                    <a:solidFill>
                      <a:srgbClr val="666666"/>
                    </a:solidFill>
                  </a:rPr>
                  <a:t>grady</a:t>
                </a:r>
                <a:r>
                  <a:rPr lang="en" sz="2133" dirty="0">
                    <a:solidFill>
                      <a:srgbClr val="666666"/>
                    </a:solidFill>
                  </a:rPr>
                  <a:t> fashion prison beast.</a:t>
                </a:r>
              </a:p>
            </p:txBody>
          </p:sp>
        </mc:Choice>
        <mc:Fallback>
          <p:sp>
            <p:nvSpPr>
              <p:cNvPr id="201" name="Shape 20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00" y="1527600"/>
                <a:ext cx="10691600" cy="4555200"/>
              </a:xfrm>
              <a:prstGeom prst="rect">
                <a:avLst/>
              </a:prstGeom>
              <a:blipFill>
                <a:blip r:embed="rId3"/>
                <a:stretch>
                  <a:fillRect l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hape 202"/>
          <p:cNvSpPr txBox="1"/>
          <p:nvPr/>
        </p:nvSpPr>
        <p:spPr>
          <a:xfrm>
            <a:off x="5615433" y="5180300"/>
            <a:ext cx="5709200" cy="130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01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</p:txBody>
      </p:sp>
      <p:pic>
        <p:nvPicPr>
          <p:cNvPr id="209" name="Shape 209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6048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1: N-gram LM as a large weighted FSA.</a:t>
            </a:r>
          </a:p>
          <a:p>
            <a:pPr marL="609585" indent="-304792"/>
            <a:r>
              <a:rPr lang="en"/>
              <a:t>Intersect the two FSAs.</a:t>
            </a:r>
          </a:p>
          <a:p>
            <a:pPr marL="609585" indent="-304792"/>
            <a:r>
              <a:rPr lang="en"/>
              <a:t>Find the path with the highest score.</a:t>
            </a:r>
          </a:p>
          <a:p>
            <a:pPr>
              <a:buNone/>
            </a:pPr>
            <a:endParaRPr/>
          </a:p>
        </p:txBody>
      </p:sp>
      <p:pic>
        <p:nvPicPr>
          <p:cNvPr id="217" name="Shape 21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1660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70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How to find a fluent path in this FSA?</a:t>
            </a:r>
          </a:p>
          <a:p>
            <a:pPr>
              <a:buNone/>
            </a:pPr>
            <a:r>
              <a:rPr lang="en"/>
              <a:t>Idea 2: RNN language model.</a:t>
            </a:r>
          </a:p>
          <a:p>
            <a:pPr indent="609585">
              <a:buNone/>
            </a:pPr>
            <a:r>
              <a:rPr lang="en"/>
              <a:t>How to generate the right format?</a:t>
            </a:r>
          </a:p>
          <a:p>
            <a:pPr indent="609585">
              <a:buNone/>
            </a:pPr>
            <a:r>
              <a:rPr lang="en"/>
              <a:t>How to intersect it with poem FSA?</a:t>
            </a:r>
          </a:p>
          <a:p>
            <a:pPr>
              <a:buNone/>
            </a:pPr>
            <a:endParaRPr/>
          </a:p>
        </p:txBody>
      </p:sp>
      <p:pic>
        <p:nvPicPr>
          <p:cNvPr id="225" name="Shape 225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55860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028368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Extracting a Fluent Path Using RNN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29113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FSA accepts the word string with right format.</a:t>
            </a:r>
            <a:br>
              <a:rPr lang="en" dirty="0"/>
            </a:br>
            <a:endParaRPr lang="en" dirty="0"/>
          </a:p>
          <a:p>
            <a:pPr marL="685783" indent="-380990">
              <a:buFont typeface="Arial" charset="0"/>
              <a:buChar char="•"/>
            </a:pPr>
            <a:r>
              <a:rPr lang="en" dirty="0"/>
              <a:t>RNN assigns a probability to each word string.</a:t>
            </a:r>
          </a:p>
          <a:p>
            <a:pPr>
              <a:buNone/>
            </a:pPr>
            <a:r>
              <a:rPr lang="en" dirty="0"/>
              <a:t>What we need:</a:t>
            </a:r>
          </a:p>
          <a:p>
            <a:pPr marL="0" indent="0">
              <a:buNone/>
            </a:pPr>
            <a:r>
              <a:rPr lang="en" dirty="0"/>
              <a:t>The path through FSA with highest probability. 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Intersection of RNN and FSA</a:t>
            </a:r>
          </a:p>
        </p:txBody>
      </p:sp>
      <p:pic>
        <p:nvPicPr>
          <p:cNvPr id="233" name="Shape 233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4701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RNN requires beam search to find a fluent path.</a:t>
            </a:r>
          </a:p>
          <a:p>
            <a:pPr>
              <a:buNone/>
            </a:pPr>
            <a:r>
              <a:rPr lang="en" dirty="0"/>
              <a:t> </a:t>
            </a:r>
          </a:p>
          <a:p>
            <a:pPr>
              <a:buNone/>
            </a:pPr>
            <a:endParaRPr dirty="0"/>
          </a:p>
        </p:txBody>
      </p:sp>
      <p:pic>
        <p:nvPicPr>
          <p:cNvPr id="241" name="Shape 241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881" y="1821133"/>
            <a:ext cx="4922520" cy="13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06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07-AE6B-2948-8701-576BE6CB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84FB36-42A9-DF44-A6A6-F752D4494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79910"/>
              </p:ext>
            </p:extLst>
          </p:nvPr>
        </p:nvGraphicFramePr>
        <p:xfrm>
          <a:off x="258618" y="3394365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AE19B22-1F77-6640-9B18-40082404E3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544436"/>
              </p:ext>
            </p:extLst>
          </p:nvPr>
        </p:nvGraphicFramePr>
        <p:xfrm>
          <a:off x="258618" y="1313006"/>
          <a:ext cx="5950527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2382">
                  <a:extLst>
                    <a:ext uri="{9D8B030D-6E8A-4147-A177-3AD203B41FA5}">
                      <a16:colId xmlns:a16="http://schemas.microsoft.com/office/drawing/2014/main" val="24941941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2348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8779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49640251"/>
                    </a:ext>
                  </a:extLst>
                </a:gridCol>
                <a:gridCol w="1052945">
                  <a:extLst>
                    <a:ext uri="{9D8B030D-6E8A-4147-A177-3AD203B41FA5}">
                      <a16:colId xmlns:a16="http://schemas.microsoft.com/office/drawing/2014/main" val="62828474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6401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787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98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18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4097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40EB4-E9E6-0C48-A0D4-2D5764EC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23628"/>
              </p:ext>
            </p:extLst>
          </p:nvPr>
        </p:nvGraphicFramePr>
        <p:xfrm>
          <a:off x="7483764" y="2058107"/>
          <a:ext cx="38700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63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D0E372-2EB2-B24F-A84F-ACEE4746E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23610"/>
              </p:ext>
            </p:extLst>
          </p:nvPr>
        </p:nvGraphicFramePr>
        <p:xfrm>
          <a:off x="8689110" y="3687374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FFA247-F7C3-DA46-8449-1F64EE20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36700"/>
              </p:ext>
            </p:extLst>
          </p:nvPr>
        </p:nvGraphicFramePr>
        <p:xfrm>
          <a:off x="258618" y="5166713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50382E3-EB5F-8B4C-A177-E159DAC2D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9155"/>
              </p:ext>
            </p:extLst>
          </p:nvPr>
        </p:nvGraphicFramePr>
        <p:xfrm>
          <a:off x="8689110" y="5537553"/>
          <a:ext cx="28240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17">
                  <a:extLst>
                    <a:ext uri="{9D8B030D-6E8A-4147-A177-3AD203B41FA5}">
                      <a16:colId xmlns:a16="http://schemas.microsoft.com/office/drawing/2014/main" val="921105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9368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16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0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Intersecting RNN and FSA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64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RNN requires beam search to find a fluent path.</a:t>
            </a:r>
          </a:p>
          <a:p>
            <a:pPr>
              <a:buNone/>
            </a:pPr>
            <a:r>
              <a:rPr lang="en"/>
              <a:t> </a:t>
            </a:r>
          </a:p>
          <a:p>
            <a:pPr>
              <a:buNone/>
            </a:pPr>
            <a:r>
              <a:rPr lang="en"/>
              <a:t>Intersecting RNN and FSA: </a:t>
            </a:r>
          </a:p>
          <a:p>
            <a:pPr>
              <a:buNone/>
            </a:pPr>
            <a:r>
              <a:rPr lang="en"/>
              <a:t>Same idea, employ a beam search that is further guided by the FSA.</a:t>
            </a:r>
          </a:p>
        </p:txBody>
      </p:sp>
      <p:pic>
        <p:nvPicPr>
          <p:cNvPr id="248" name="Shape 248" descr="RN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432" y="1821150"/>
            <a:ext cx="4918968" cy="132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fsa-new-bi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34" y="3302633"/>
            <a:ext cx="5822663" cy="3215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3781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 </a:t>
            </a:r>
          </a:p>
        </p:txBody>
      </p:sp>
      <p:pic>
        <p:nvPicPr>
          <p:cNvPr id="255" name="Shape 255" descr="vanil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6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41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Vanilla RNN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24" y="0"/>
            <a:ext cx="60202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19" y="0"/>
            <a:ext cx="6020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05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69" name="Shape 269" descr="FSAbeam-step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03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97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76" name="Shape 276" descr="FSAbeam-step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77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76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Intersection</a:t>
            </a:r>
          </a:p>
        </p:txBody>
      </p:sp>
      <p:pic>
        <p:nvPicPr>
          <p:cNvPr id="283" name="Shape 283" descr="FSAbeam-step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645" y="0"/>
            <a:ext cx="475271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44" y="0"/>
            <a:ext cx="4751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39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Extracting a Fluent Path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6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Now we can find a fluent path in the FSA.</a:t>
            </a:r>
          </a:p>
          <a:p>
            <a:pPr>
              <a:buNone/>
            </a:pPr>
            <a:r>
              <a:rPr lang="en" dirty="0"/>
              <a:t>In practice, We collect 94,882 English </a:t>
            </a:r>
            <a:r>
              <a:rPr lang="en" i="1" dirty="0"/>
              <a:t>songs</a:t>
            </a:r>
            <a:r>
              <a:rPr lang="en" dirty="0"/>
              <a:t> (32m word tokens) and train a 2-layer recurrent network with LSTM cells. </a:t>
            </a:r>
            <a:br>
              <a:rPr lang="en" dirty="0"/>
            </a:br>
            <a:r>
              <a:rPr lang="en" dirty="0"/>
              <a:t>we choose beam size=50.</a:t>
            </a:r>
          </a:p>
          <a:p>
            <a:pPr>
              <a:buNone/>
            </a:pPr>
            <a:endParaRPr dirty="0"/>
          </a:p>
          <a:p>
            <a:pPr>
              <a:buClr>
                <a:schemeClr val="dk1"/>
              </a:buClr>
              <a:buSzPct val="61111"/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290" name="Shape 290" descr="Diagram1-n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867" y="593366"/>
            <a:ext cx="3405532" cy="5704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7946733" y="3300033"/>
            <a:ext cx="3830000" cy="311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65521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90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What if none of beam hypotheses can be meaningfully followed by the fixed rhyme word?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298" name="Shape 298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42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05" name="Shape 305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994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kill </a:t>
            </a:r>
            <a:r>
              <a:rPr lang="en"/>
              <a:t>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12" name="Shape 312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5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F52D-0CDF-2C45-8798-DC1338B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"good" 𝜿?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FA337-4734-9947-80A6-784A61F2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9655" cy="4351338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r>
              <a:rPr lang="en-US" dirty="0"/>
              <a:t>Note: independence assumption is used; this isn't always valid</a:t>
            </a:r>
          </a:p>
          <a:p>
            <a:r>
              <a:rPr lang="en-US" dirty="0"/>
              <a:t>Rare categories do still tend to be underrepresented</a:t>
            </a:r>
          </a:p>
          <a:p>
            <a:r>
              <a:rPr lang="en-US" dirty="0"/>
              <a:t>Other approaches:</a:t>
            </a:r>
          </a:p>
          <a:p>
            <a:pPr lvl="1"/>
            <a:r>
              <a:rPr lang="en-US" dirty="0" err="1"/>
              <a:t>Krippendorff's</a:t>
            </a:r>
            <a:r>
              <a:rPr lang="en-US" dirty="0"/>
              <a:t> alpha</a:t>
            </a:r>
          </a:p>
          <a:p>
            <a:pPr lvl="1"/>
            <a:r>
              <a:rPr lang="en-US" dirty="0"/>
              <a:t>Scott's pi</a:t>
            </a:r>
          </a:p>
          <a:p>
            <a:pPr lvl="1"/>
            <a:r>
              <a:rPr lang="en-US" dirty="0"/>
              <a:t>Fleiss</a:t>
            </a:r>
            <a:r>
              <a:rPr lang="en-US"/>
              <a:t>' kappa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342B0-F9D1-524A-B763-A5D6BB98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32" y="2054513"/>
            <a:ext cx="5930900" cy="313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48FCEE-F6A5-6A44-8EE0-7EEDBF3B0A8F}"/>
              </a:ext>
            </a:extLst>
          </p:cNvPr>
          <p:cNvSpPr/>
          <p:nvPr/>
        </p:nvSpPr>
        <p:spPr>
          <a:xfrm>
            <a:off x="5347855" y="4835236"/>
            <a:ext cx="983672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95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solidFill>
                  <a:srgbClr val="9E9E9E"/>
                </a:solidFill>
              </a:rPr>
              <a:t>And hail the son of God and </a:t>
            </a:r>
            <a:r>
              <a:rPr lang="en"/>
              <a:t>kill the beast.</a:t>
            </a:r>
          </a:p>
        </p:txBody>
      </p:sp>
      <p:pic>
        <p:nvPicPr>
          <p:cNvPr id="319" name="Shape 319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047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Generating poem in reverse</a:t>
            </a:r>
            <a:br>
              <a:rPr lang="en"/>
            </a:br>
            <a:br>
              <a:rPr lang="en"/>
            </a:br>
            <a:endParaRPr lang="en"/>
          </a:p>
          <a:p>
            <a:pPr>
              <a:buNone/>
            </a:pPr>
            <a:r>
              <a:rPr lang="en"/>
              <a:t>The greatest gift of holy matrimony,</a:t>
            </a:r>
          </a:p>
          <a:p>
            <a:pPr>
              <a:buNone/>
            </a:pPr>
            <a:r>
              <a:rPr lang="en"/>
              <a:t>Declare an order from a wedding feast,</a:t>
            </a:r>
          </a:p>
          <a:p>
            <a:pPr>
              <a:buNone/>
            </a:pPr>
            <a:r>
              <a:rPr lang="en"/>
              <a:t>Or open up a wedding ceremony,</a:t>
            </a:r>
          </a:p>
          <a:p>
            <a:pPr>
              <a:buNone/>
            </a:pPr>
            <a:r>
              <a:rPr lang="en"/>
              <a:t>And hail the son of God and kill the beast.</a:t>
            </a:r>
          </a:p>
        </p:txBody>
      </p:sp>
      <p:pic>
        <p:nvPicPr>
          <p:cNvPr id="326" name="Shape 326" descr="fsa-new-bi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299" y="1536634"/>
            <a:ext cx="5509992" cy="4246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4757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ct val="61111"/>
              <a:buNone/>
            </a:pPr>
            <a:r>
              <a:rPr lang="en"/>
              <a:t>What if none of beam hypotheses meaningfully relate to all of the rhyme words?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The greatest gift of holy </a:t>
            </a:r>
            <a:r>
              <a:rPr lang="en"/>
              <a:t>matrimony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Declare an order from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feast,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Or open up a wedding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ceremony</a:t>
            </a:r>
            <a:r>
              <a:rPr lang="en">
                <a:solidFill>
                  <a:srgbClr val="9E9E9E"/>
                </a:solidFill>
              </a:rPr>
              <a:t>,</a:t>
            </a:r>
          </a:p>
          <a:p>
            <a:pPr>
              <a:buNone/>
            </a:pPr>
            <a:r>
              <a:rPr lang="en">
                <a:solidFill>
                  <a:srgbClr val="9E9E9E"/>
                </a:solidFill>
              </a:rPr>
              <a:t>And hail the son of God and kill the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beast.</a:t>
            </a:r>
          </a:p>
        </p:txBody>
      </p:sp>
      <p:pic>
        <p:nvPicPr>
          <p:cNvPr id="333" name="Shape 333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0269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Beam search is not an optimal search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274800" cy="4555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Solution: Providing all rhyme words to the Language Model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pic>
        <p:nvPicPr>
          <p:cNvPr id="340" name="Shape 340" descr="RNN-re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32" y="3162167"/>
            <a:ext cx="4167365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seq2seq-rever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67" y="3162166"/>
            <a:ext cx="10237600" cy="319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3751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User Study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User preferences between generation model and translation model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1270000" y="2667000"/>
          <a:ext cx="9652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32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Preference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Generation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Translation Model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Can not Decide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Stanzas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26%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43%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Sonnets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 b="1"/>
                        <a:t>57%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22%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145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251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Love at First Sight</a:t>
            </a:r>
          </a:p>
          <a:p>
            <a:pPr>
              <a:buClr>
                <a:schemeClr val="dk1"/>
              </a:buClr>
              <a:buSzPct val="61111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early morning on a rainy night,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Relax and make the other people happy,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maybe get a little out of sight,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wander down the streets of Cincinnati.</a:t>
            </a:r>
          </a:p>
          <a:p>
            <a:pPr>
              <a:buClr>
                <a:schemeClr val="dk1"/>
              </a:buClr>
              <a:buSzPct val="61111"/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Shape 355" descr="415313-Cincinnat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569932"/>
            <a:ext cx="4436964" cy="3101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370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507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people wanna drink spaghetti alla,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maybe eat a lot of other crackers,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sit around and talk about the salsa,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little bit of nothing really matters.</a:t>
            </a:r>
          </a:p>
          <a:p>
            <a:pPr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None/>
            </a:pPr>
            <a:endParaRPr sz="3733"/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2" name="Shape 362" descr="... Yummy, Delicious, Noodles,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101" y="3554201"/>
            <a:ext cx="4710300" cy="3131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7508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Sample poems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Civil War</a:t>
            </a:r>
          </a:p>
          <a:p>
            <a:pPr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new entire revolution,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endless nation on eternal war,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United as a peaceful resolution, </a:t>
            </a:r>
            <a:br>
              <a:rPr lang="en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 not exist together any more.</a:t>
            </a:r>
          </a:p>
          <a:p>
            <a:pP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61111"/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dk1"/>
              </a:buClr>
              <a:buSzPct val="39285"/>
              <a:buNone/>
            </a:pPr>
            <a:endParaRPr sz="3733">
              <a:solidFill>
                <a:schemeClr val="dk1"/>
              </a:solidFill>
            </a:endParaRPr>
          </a:p>
          <a:p>
            <a:pPr>
              <a:buNone/>
            </a:pPr>
            <a:endParaRPr sz="3733">
              <a:solidFill>
                <a:schemeClr val="dk1"/>
              </a:solidFill>
            </a:endParaRPr>
          </a:p>
        </p:txBody>
      </p:sp>
      <p:pic>
        <p:nvPicPr>
          <p:cNvPr id="369" name="Shape 369" descr="Image result for us civil w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34" y="3616867"/>
            <a:ext cx="6243065" cy="302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6548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Plagiarism or Creativity?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72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It is common for RNNs to repeat large sections of training data.</a:t>
            </a:r>
          </a:p>
          <a:p>
            <a:pPr>
              <a:buNone/>
            </a:pPr>
            <a:r>
              <a:rPr lang="en"/>
              <a:t>But our poetry system deals with lots of constraints.</a:t>
            </a:r>
          </a:p>
          <a:p>
            <a:pPr marL="609585" indent="-304792">
              <a:buChar char="-"/>
            </a:pPr>
            <a:r>
              <a:rPr lang="en"/>
              <a:t>Rhymes</a:t>
            </a:r>
          </a:p>
          <a:p>
            <a:pPr marL="609585" indent="-304792">
              <a:buChar char="-"/>
            </a:pPr>
            <a:r>
              <a:rPr lang="en"/>
              <a:t>Iambic rhythm</a:t>
            </a:r>
          </a:p>
          <a:p>
            <a:pPr marL="609585" indent="-304792">
              <a:buChar char="-"/>
            </a:pPr>
            <a:r>
              <a:rPr lang="en"/>
              <a:t>Word-repeated penalty</a:t>
            </a:r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379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Repeated 5-grams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x="1270000" y="2172900"/>
          <a:ext cx="9652000" cy="2438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Repeated 5-gram from training data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Our system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word-repeated penalty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21%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- iambic rhythm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30%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26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3C6D-FE9E-D64C-BF12-391E6EBE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if You Have Bad Correlation?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C209A-1635-9941-8278-7A40B282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your task: maybe it's too vague</a:t>
            </a:r>
          </a:p>
          <a:p>
            <a:r>
              <a:rPr lang="en-US" dirty="0"/>
              <a:t>Refine your annotation guidelines</a:t>
            </a:r>
          </a:p>
          <a:p>
            <a:r>
              <a:rPr lang="en-US" dirty="0"/>
              <a:t>Talk to your annotators: figure out why there are discrepancies</a:t>
            </a:r>
          </a:p>
          <a:p>
            <a:r>
              <a:rPr lang="en-US" dirty="0"/>
              <a:t>Try other annotators: maybe you have bad ones</a:t>
            </a:r>
          </a:p>
        </p:txBody>
      </p:sp>
    </p:spTree>
    <p:extLst>
      <p:ext uri="{BB962C8B-B14F-4D97-AF65-F5344CB8AC3E}">
        <p14:creationId xmlns:p14="http://schemas.microsoft.com/office/powerpoint/2010/main" val="9834026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Can It be Generalized?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948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Port to Spanish.</a:t>
            </a:r>
          </a:p>
          <a:p>
            <a:pPr>
              <a:buNone/>
            </a:pPr>
            <a:r>
              <a:rPr lang="en"/>
              <a:t>Classical Spanish soneta: 14 eleven-syllable lines under the rhyme scheme ABBA ABBA CDC DCD.</a:t>
            </a:r>
          </a:p>
          <a:p>
            <a:pPr>
              <a:buNone/>
            </a:pP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233" y="1286933"/>
            <a:ext cx="49530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34" y="3949533"/>
            <a:ext cx="4428765" cy="267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1844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Summary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We introduce a general method for combining finite state machinery with deep learning model.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create Hafez: an end-to-end system for generating computer poetry from any user-supplied topic.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We show how to extend our system to different formats and languages.</a:t>
            </a:r>
            <a:endParaRPr lang="en-US" dirty="0"/>
          </a:p>
          <a:p>
            <a:pPr marL="609585" indent="-304792"/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9608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Are We There yet?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8" y="1536633"/>
            <a:ext cx="9884733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814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Future Work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/>
              <a:t>Modeling the point of the poem.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Importing more discourse information to the the system.</a:t>
            </a:r>
            <a:br>
              <a:rPr lang="en" dirty="0"/>
            </a:br>
            <a:endParaRPr lang="en" dirty="0"/>
          </a:p>
          <a:p>
            <a:pPr marL="609585" indent="-304792"/>
            <a:r>
              <a:rPr lang="en" dirty="0"/>
              <a:t>Using hierarchical deep learning models.</a:t>
            </a:r>
            <a:endParaRPr lang="en-US" dirty="0"/>
          </a:p>
          <a:p>
            <a:pPr marL="609585" indent="-304792"/>
            <a:endParaRPr lang="en-US" dirty="0"/>
          </a:p>
          <a:p>
            <a:pPr marL="609585" indent="-304792"/>
            <a:endParaRPr lang="en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84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07F-4E6E-8646-82D6-277D07AA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Your Annotators?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633E-C18B-5844-8F82-B20DB528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your friends</a:t>
            </a:r>
          </a:p>
          <a:p>
            <a:pPr lvl="1"/>
            <a:r>
              <a:rPr lang="en-US" dirty="0"/>
              <a:t>Problem: You will start to have fewer friends</a:t>
            </a:r>
          </a:p>
          <a:p>
            <a:r>
              <a:rPr lang="en-US" dirty="0"/>
              <a:t>Hire people and pay them</a:t>
            </a:r>
          </a:p>
          <a:p>
            <a:pPr lvl="1"/>
            <a:r>
              <a:rPr lang="en-US" dirty="0"/>
              <a:t>This is what we used to do. It is cumbersome, especially for short term projects</a:t>
            </a:r>
          </a:p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Mechanical Turk</a:t>
            </a:r>
          </a:p>
          <a:p>
            <a:pPr lvl="1"/>
            <a:r>
              <a:rPr lang="en-US" dirty="0"/>
              <a:t>Figure Eight (was </a:t>
            </a:r>
            <a:r>
              <a:rPr lang="en-US" dirty="0" err="1"/>
              <a:t>crowdflower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47F-8849-4D47-A5CD-F8A5332E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3C55F-62AC-5F46-AA33-C84513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136467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1EDD-DFA0-B249-B4FB-CDBA8CDF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Mechanical Turk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FF5-5AF3-064D-BD58-FDA208B2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690688"/>
            <a:ext cx="5929745" cy="4447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5D0-D230-4A44-965C-E7979C25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1690688"/>
            <a:ext cx="592974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792B-91A2-A144-822F-117903E4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9BDA-F88C-A940-954F-EAA99FD1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638"/>
            <a:ext cx="8478982" cy="6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099B-A6B5-0549-BC35-197D0D96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B1CE4-8787-3A41-B94A-B33896BF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4EC6-A1CA-FB47-A350-C9204E23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2F8A-58CE-7E49-9EB4-44A4953E3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Course evaluations should be sent to you – Fill them out by 12/4</a:t>
            </a:r>
          </a:p>
          <a:p>
            <a:r>
              <a:rPr lang="en-US" dirty="0"/>
              <a:t>Final project due this Friday (11/30)</a:t>
            </a:r>
          </a:p>
          <a:p>
            <a:pPr lvl="1"/>
            <a:r>
              <a:rPr lang="en-US" dirty="0"/>
              <a:t>Final report uploaded to </a:t>
            </a:r>
            <a:r>
              <a:rPr lang="en-US" dirty="0" err="1"/>
              <a:t>crowdmark</a:t>
            </a:r>
            <a:r>
              <a:rPr lang="en-US" dirty="0"/>
              <a:t> (make sure it contains everything noted and anything additional you were asked to provide)</a:t>
            </a:r>
          </a:p>
          <a:p>
            <a:pPr lvl="1"/>
            <a:r>
              <a:rPr lang="en-US" dirty="0"/>
              <a:t>All code uploaded to </a:t>
            </a:r>
            <a:r>
              <a:rPr lang="en-US" dirty="0" err="1"/>
              <a:t>vocareum</a:t>
            </a:r>
            <a:r>
              <a:rPr lang="en-US" dirty="0"/>
              <a:t> (for documentation; we won't run it.)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uploaded to </a:t>
            </a:r>
            <a:r>
              <a:rPr lang="en-US" dirty="0" err="1">
                <a:cs typeface="Courier New" panose="02070309020205020404" pitchFamily="49" charset="0"/>
              </a:rPr>
              <a:t>vocareum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en-US" u="sng" dirty="0">
                <a:cs typeface="Courier New" panose="02070309020205020404" pitchFamily="49" charset="0"/>
              </a:rPr>
              <a:t>Make sure it matches the required format!!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File too big? Split it into pieces, upload each piece, then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dirty="0">
                <a:cs typeface="Courier New" panose="02070309020205020404" pitchFamily="49" charset="0"/>
              </a:rPr>
              <a:t> them together to form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Review session Friday (11/30): look for piazza inquiry about what topics you want to review</a:t>
            </a:r>
          </a:p>
          <a:p>
            <a:r>
              <a:rPr lang="en-US" dirty="0">
                <a:cs typeface="Courier New" panose="02070309020205020404" pitchFamily="49" charset="0"/>
              </a:rPr>
              <a:t>Final Exam next Wednesday (12/5)</a:t>
            </a:r>
          </a:p>
        </p:txBody>
      </p:sp>
    </p:spTree>
    <p:extLst>
      <p:ext uri="{BB962C8B-B14F-4D97-AF65-F5344CB8AC3E}">
        <p14:creationId xmlns:p14="http://schemas.microsoft.com/office/powerpoint/2010/main" val="401004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F1F-4004-7D46-B6B5-F5F5369F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8B9B-65E3-6144-B84F-6E614912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Teaching a new task remotely is not easy</a:t>
            </a:r>
          </a:p>
          <a:p>
            <a:pPr lvl="1"/>
            <a:r>
              <a:rPr lang="en-US" dirty="0"/>
              <a:t>Can't say "read this 36 page manual and then do everything in it"</a:t>
            </a:r>
          </a:p>
          <a:p>
            <a:pPr lvl="1"/>
            <a:r>
              <a:rPr lang="en-US" dirty="0"/>
              <a:t>Can be surprisingly hard to express what to you is very simple and straightforward</a:t>
            </a:r>
          </a:p>
          <a:p>
            <a:pPr lvl="1"/>
            <a:r>
              <a:rPr lang="en-US" dirty="0"/>
              <a:t>If you can't express your task in one paragraph and bullets, you need to break it into simpler tasks</a:t>
            </a:r>
          </a:p>
          <a:p>
            <a:r>
              <a:rPr lang="en-US" dirty="0"/>
              <a:t>Pay as an incentive</a:t>
            </a:r>
          </a:p>
          <a:p>
            <a:pPr lvl="1"/>
            <a:r>
              <a:rPr lang="en-US" dirty="0"/>
              <a:t>This is an easy way to get people to help you (other ways: altruism, fun)</a:t>
            </a:r>
          </a:p>
          <a:p>
            <a:pPr lvl="1"/>
            <a:r>
              <a:rPr lang="en-US" dirty="0"/>
              <a:t>Workers are tempted to cheat (use online tools, use bots, answer randomly)</a:t>
            </a:r>
          </a:p>
          <a:p>
            <a:pPr lvl="1"/>
            <a:r>
              <a:rPr lang="en-US" dirty="0"/>
              <a:t>Too low, you won't get high-quality workers (or very many) and you'll get bad reputation</a:t>
            </a:r>
          </a:p>
          <a:p>
            <a:pPr lvl="1"/>
            <a:r>
              <a:rPr lang="en-US" dirty="0"/>
              <a:t>Too high, temptation to exploit increases</a:t>
            </a:r>
          </a:p>
          <a:p>
            <a:pPr lvl="1"/>
            <a:r>
              <a:rPr lang="en-US" dirty="0"/>
              <a:t>What's fair? Minimum wage? Whose country? How to figure out wage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9C87-5F75-0C41-B11B-EF7340D8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Issue: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A498-BAEF-A743-9157-36CED6B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generally be lower IAA than if you hired and trained people because you have less control over who responds.</a:t>
            </a:r>
          </a:p>
          <a:p>
            <a:r>
              <a:rPr lang="en-US" dirty="0"/>
              <a:t>We need creative strategies to manage this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3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6CDB6-0A46-7040-B014-EE584240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CAD17-E554-EA4C-A1D4-6DA2FD0A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1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84F1E-D8E6-5249-B617-DC5490C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C0B6A-327A-264F-BCD9-301AD5B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B8C7-C144-D64F-AE88-85D0CB92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and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817-FCA2-AB44-BAEF-966B4EE2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Idea: have the same data independently annotated multiple times</a:t>
            </a:r>
          </a:p>
          <a:p>
            <a:r>
              <a:rPr lang="en-US" dirty="0"/>
              <a:t>Will the majority vote correlate well with expert-level decisions?</a:t>
            </a:r>
          </a:p>
        </p:txBody>
      </p:sp>
    </p:spTree>
    <p:extLst>
      <p:ext uri="{BB962C8B-B14F-4D97-AF65-F5344CB8AC3E}">
        <p14:creationId xmlns:p14="http://schemas.microsoft.com/office/powerpoint/2010/main" val="407005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6930F-98FD-8045-8B78-B546A75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59DCF-2748-5843-8FC2-B8F052E4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5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CC2F6-9F14-E44D-BD6F-F1E7AAC1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6D960-F850-8A4D-9996-4203D2D9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9F51-9A7E-CA43-A7B7-E65A609E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A33C-5FF2-F84B-BCF6-A12B31A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Assignments for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E1A85-45DB-954C-81D7-AE4C82A3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825625"/>
            <a:ext cx="580113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Class again</a:t>
            </a:r>
          </a:p>
          <a:p>
            <a:r>
              <a:rPr lang="en-US" dirty="0"/>
              <a:t>NOT the same split</a:t>
            </a:r>
          </a:p>
          <a:p>
            <a:r>
              <a:rPr lang="en-US" dirty="0"/>
              <a:t>NOT the same alternate room: this time it's THH 201</a:t>
            </a:r>
          </a:p>
          <a:p>
            <a:r>
              <a:rPr lang="en-US" dirty="0"/>
              <a:t>Please look on Blackboard for your assignment, but basically...</a:t>
            </a:r>
          </a:p>
          <a:p>
            <a:pPr lvl="1"/>
            <a:r>
              <a:rPr lang="en-US" dirty="0"/>
              <a:t>If you were in HAR last time you're in SAL 101 (here) this time</a:t>
            </a:r>
          </a:p>
          <a:p>
            <a:pPr lvl="1"/>
            <a:r>
              <a:rPr lang="en-US" dirty="0"/>
              <a:t>Most of those in SAL 101 are in THH 201 this time</a:t>
            </a:r>
          </a:p>
          <a:p>
            <a:pPr lvl="1"/>
            <a:r>
              <a:rPr lang="en-US" dirty="0"/>
              <a:t>A few "lucky" folks are in SAL 101 both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4172-4540-834D-BD25-612405A0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65" y="365125"/>
            <a:ext cx="3272183" cy="3272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1B7CB-7B7E-2F44-A5A0-D0A7FA9D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3" y="2172397"/>
            <a:ext cx="3734970" cy="43312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3FB94A-E3FE-674D-B861-B8FFCF361409}"/>
              </a:ext>
            </a:extLst>
          </p:cNvPr>
          <p:cNvSpPr/>
          <p:nvPr/>
        </p:nvSpPr>
        <p:spPr>
          <a:xfrm>
            <a:off x="6527320" y="5262113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47CCB1-5E24-1E42-842B-0384A5E21F52}"/>
              </a:ext>
            </a:extLst>
          </p:cNvPr>
          <p:cNvSpPr/>
          <p:nvPr/>
        </p:nvSpPr>
        <p:spPr>
          <a:xfrm>
            <a:off x="9376913" y="3394494"/>
            <a:ext cx="448574" cy="4485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43482-66F1-134A-8BE5-0445D92B7606}"/>
              </a:ext>
            </a:extLst>
          </p:cNvPr>
          <p:cNvSpPr txBox="1"/>
          <p:nvPr/>
        </p:nvSpPr>
        <p:spPr>
          <a:xfrm>
            <a:off x="9376913" y="3004068"/>
            <a:ext cx="5854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3D91-0F75-984C-B211-79087148AD9C}"/>
              </a:ext>
            </a:extLst>
          </p:cNvPr>
          <p:cNvSpPr txBox="1"/>
          <p:nvPr/>
        </p:nvSpPr>
        <p:spPr>
          <a:xfrm>
            <a:off x="6458898" y="4779933"/>
            <a:ext cx="5196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SAL</a:t>
            </a:r>
          </a:p>
        </p:txBody>
      </p:sp>
    </p:spTree>
    <p:extLst>
      <p:ext uri="{BB962C8B-B14F-4D97-AF65-F5344CB8AC3E}">
        <p14:creationId xmlns:p14="http://schemas.microsoft.com/office/powerpoint/2010/main" val="394503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86A8C-D6B5-3F41-9798-926676FC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5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81396-221F-5240-A750-6976BCE1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5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D4419-7CFA-9D4F-8195-6508582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2F6D-60BA-234F-9A31-94B694FB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1069A-D2D3-1B4B-80D0-F8C373A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B88CC-98E2-7247-8F4D-38BF120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E0DE-2928-2943-AF25-17F14CF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ACBB-EFDD-5443-B924-A8BB86EB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C268-BC61-C849-A57B-B968471C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9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90BE0-BDAE-1745-8E44-86A44B14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AC4F-79F8-2044-9BBF-C1736E5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On The Menu?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3221-B885-A047-B396-4B08C46A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data and annotation </a:t>
            </a:r>
          </a:p>
          <a:p>
            <a:r>
              <a:rPr lang="en-US" dirty="0"/>
              <a:t>Discourse: Recognizing Textual Entailment</a:t>
            </a:r>
          </a:p>
          <a:p>
            <a:r>
              <a:rPr lang="en-US" dirty="0"/>
              <a:t>Commonsense Knowledge</a:t>
            </a:r>
          </a:p>
          <a:p>
            <a:r>
              <a:rPr lang="en-US" dirty="0"/>
              <a:t>Poetry Generation (if time)</a:t>
            </a:r>
          </a:p>
        </p:txBody>
      </p:sp>
    </p:spTree>
    <p:extLst>
      <p:ext uri="{BB962C8B-B14F-4D97-AF65-F5344CB8AC3E}">
        <p14:creationId xmlns:p14="http://schemas.microsoft.com/office/powerpoint/2010/main" val="1725714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64A4D-11BD-4647-B7D3-7082C4D1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1B581-BBAA-0647-9850-5F683896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9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CDBA0-BF9E-8445-AED6-B6DB2D47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3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64947-1054-5740-B4DB-34B21982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2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87096-F13B-8540-980B-87CB9734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4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C5DF0-606D-4044-89FE-1EA612ED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9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FCDDB-4C75-FF46-A79E-F4DB2408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DAE83-4368-6B43-86A9-62F8FA93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6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B6C13-5737-804C-969D-E4FF5711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1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EFBD7-3EE9-4D4A-AC02-4C49D327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13E7-64A1-C141-AC89-787C5E7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D29-1956-1F41-B395-77ABE1F06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approach:</a:t>
            </a:r>
          </a:p>
          <a:p>
            <a:pPr lvl="1"/>
            <a:r>
              <a:rPr lang="en-US" dirty="0"/>
              <a:t>Get some raw data (New York Times </a:t>
            </a:r>
            <a:r>
              <a:rPr lang="en-US" dirty="0" err="1"/>
              <a:t>archvies</a:t>
            </a:r>
            <a:r>
              <a:rPr lang="en-US" dirty="0"/>
              <a:t> for 20 years)</a:t>
            </a:r>
          </a:p>
          <a:p>
            <a:pPr lvl="1"/>
            <a:r>
              <a:rPr lang="en-US" dirty="0"/>
              <a:t>Preprocess it in some manner (e.g. sentence-split, tokenize. Depends on task)</a:t>
            </a:r>
          </a:p>
          <a:p>
            <a:pPr lvl="1"/>
            <a:r>
              <a:rPr lang="en-US" dirty="0"/>
              <a:t>Ask humans to provide information (e.g. POS tags, sentiment, parse tree, ...)</a:t>
            </a:r>
          </a:p>
          <a:p>
            <a:r>
              <a:rPr lang="en-US" dirty="0"/>
              <a:t>Other variants:</a:t>
            </a:r>
          </a:p>
          <a:p>
            <a:pPr lvl="1"/>
            <a:r>
              <a:rPr lang="en-US" dirty="0"/>
              <a:t>Do some first-pass NLP and ask humans to correct errors</a:t>
            </a:r>
          </a:p>
          <a:p>
            <a:pPr lvl="1"/>
            <a:r>
              <a:rPr lang="en-US" dirty="0"/>
              <a:t>Ask humans to provide data for a label ("write an angry sentence")</a:t>
            </a:r>
          </a:p>
        </p:txBody>
      </p:sp>
    </p:spTree>
    <p:extLst>
      <p:ext uri="{BB962C8B-B14F-4D97-AF65-F5344CB8AC3E}">
        <p14:creationId xmlns:p14="http://schemas.microsoft.com/office/powerpoint/2010/main" val="310312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B16D4-E84C-7E45-AFFD-DFD95E0D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0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A1883-29CA-6746-A5A9-46CDDB00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08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9CE-F9B3-5546-83D2-EBE895B2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Revisit Semantics (we'll come back to crowdsourcing very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BCB5-2D03-DC4E-9313-33E3BDBF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 of deep learning has led to cool sentence representation</a:t>
            </a:r>
          </a:p>
          <a:p>
            <a:r>
              <a:rPr lang="en-US" dirty="0"/>
              <a:t>Question: Do these representations know anything about language?</a:t>
            </a:r>
          </a:p>
          <a:p>
            <a:r>
              <a:rPr lang="en-US" dirty="0"/>
              <a:t>Hypothesis: if we can solve simple problems that really require knowing semantics deeply, then they may as well.</a:t>
            </a:r>
          </a:p>
          <a:p>
            <a:r>
              <a:rPr lang="en-US" dirty="0"/>
              <a:t>So, let's come up with a task that is such a problem</a:t>
            </a:r>
          </a:p>
        </p:txBody>
      </p:sp>
    </p:spTree>
    <p:extLst>
      <p:ext uri="{BB962C8B-B14F-4D97-AF65-F5344CB8AC3E}">
        <p14:creationId xmlns:p14="http://schemas.microsoft.com/office/powerpoint/2010/main" val="3225688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CA6-6990-D243-A823-D457C1C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Textual Entailment/Natural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8462-FEDD-8845-A00A-AD0C25FD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the following: "The Bermuda Triangle lies in the Atlantic Ocean, off the coast of Florida"</a:t>
            </a:r>
          </a:p>
          <a:p>
            <a:r>
              <a:rPr lang="en-US" dirty="0"/>
              <a:t>Assume that is true. Would you say then that this is true?</a:t>
            </a:r>
            <a:br>
              <a:rPr lang="en-US" dirty="0"/>
            </a:br>
            <a:r>
              <a:rPr lang="en-US" dirty="0"/>
              <a:t>"The Bermuda Triangle is near the United States"</a:t>
            </a:r>
          </a:p>
          <a:p>
            <a:r>
              <a:rPr lang="en-US" dirty="0"/>
              <a:t>t (text) </a:t>
            </a:r>
            <a:r>
              <a:rPr lang="en-US" i="1" u="sng" dirty="0"/>
              <a:t>entails</a:t>
            </a:r>
            <a:r>
              <a:rPr lang="en-US" dirty="0"/>
              <a:t> h (hypothesis) if a human reading t would infer that h is most likely true.</a:t>
            </a:r>
          </a:p>
          <a:p>
            <a:r>
              <a:rPr lang="en-US" dirty="0"/>
              <a:t>If a human infers h is most likely false, then t </a:t>
            </a:r>
            <a:r>
              <a:rPr lang="en-US" i="1" u="sng" dirty="0"/>
              <a:t>contradicts</a:t>
            </a:r>
            <a:r>
              <a:rPr lang="en-US" dirty="0"/>
              <a:t> h ("The Bermuda Triangle is near Japan")</a:t>
            </a:r>
          </a:p>
          <a:p>
            <a:r>
              <a:rPr lang="en-US" dirty="0"/>
              <a:t>If a human can't tell from t whether h is true or not, then t </a:t>
            </a:r>
            <a:r>
              <a:rPr lang="en-US" i="1" u="sng" dirty="0"/>
              <a:t>neither entails nor contradicts</a:t>
            </a:r>
            <a:r>
              <a:rPr lang="en-US" dirty="0"/>
              <a:t> h ("Florida has a lot of storms")</a:t>
            </a:r>
          </a:p>
        </p:txBody>
      </p:sp>
    </p:spTree>
    <p:extLst>
      <p:ext uri="{BB962C8B-B14F-4D97-AF65-F5344CB8AC3E}">
        <p14:creationId xmlns:p14="http://schemas.microsoft.com/office/powerpoint/2010/main" val="13097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7902A-6955-D344-91F5-3FA91197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7E70-4061-D048-9E32-569CF2EF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04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BC3D7-6DFC-684C-8B29-10C9DA4C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29A53-9DD8-6C4B-9C5F-ACD02B0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14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1BD2F-749B-A049-8037-354D117A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2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38871-49D8-B24F-B9CD-B1A870F5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C34F-12FC-B142-A6C8-3E5CA762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473" cy="4351338"/>
          </a:xfrm>
        </p:spPr>
        <p:txBody>
          <a:bodyPr/>
          <a:lstStyle/>
          <a:p>
            <a:r>
              <a:rPr lang="en-US" dirty="0"/>
              <a:t>Deep Learning Models are known for needing a lot of training data</a:t>
            </a:r>
          </a:p>
          <a:p>
            <a:r>
              <a:rPr lang="en-US" dirty="0"/>
              <a:t>Not that much good data for this task!</a:t>
            </a:r>
          </a:p>
        </p:txBody>
      </p:sp>
    </p:spTree>
    <p:extLst>
      <p:ext uri="{BB962C8B-B14F-4D97-AF65-F5344CB8AC3E}">
        <p14:creationId xmlns:p14="http://schemas.microsoft.com/office/powerpoint/2010/main" val="2333570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C0D4FA-3BA6-9C4A-A8E0-3546B4BF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2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DFFE6-C0DF-334A-834E-CE9409AB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7E4-CCF6-7046-9361-5180D3D0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Noun, Verb, or Adjective?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B49E-A9F8-8745-8062-C7342D003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been </a:t>
            </a:r>
            <a:r>
              <a:rPr lang="en-US" b="1" dirty="0"/>
              <a:t>walking</a:t>
            </a:r>
            <a:r>
              <a:rPr lang="en-US" dirty="0"/>
              <a:t> quite briskly</a:t>
            </a:r>
          </a:p>
          <a:p>
            <a:r>
              <a:rPr lang="en-US" b="1" dirty="0"/>
              <a:t>Walking</a:t>
            </a:r>
            <a:r>
              <a:rPr lang="en-US" dirty="0"/>
              <a:t> was the remedy, they decided</a:t>
            </a:r>
          </a:p>
          <a:p>
            <a:r>
              <a:rPr lang="en-US" dirty="0"/>
              <a:t>Sandburg was a </a:t>
            </a:r>
            <a:r>
              <a:rPr lang="en-US" b="1" dirty="0"/>
              <a:t>walking</a:t>
            </a:r>
            <a:r>
              <a:rPr lang="en-US" dirty="0"/>
              <a:t> thesaurus of folk music</a:t>
            </a:r>
          </a:p>
          <a:p>
            <a:r>
              <a:rPr lang="en-US" dirty="0"/>
              <a:t>We lived within </a:t>
            </a:r>
            <a:r>
              <a:rPr lang="en-US" b="1" dirty="0"/>
              <a:t>walking</a:t>
            </a:r>
            <a:r>
              <a:rPr lang="en-US" dirty="0"/>
              <a:t> distance of the museum</a:t>
            </a:r>
          </a:p>
          <a:p>
            <a:r>
              <a:rPr lang="en-US" dirty="0"/>
              <a:t>She used a folded umbrella as a </a:t>
            </a:r>
            <a:r>
              <a:rPr lang="en-US" b="1" dirty="0"/>
              <a:t>walking</a:t>
            </a:r>
            <a:r>
              <a:rPr lang="en-US" dirty="0"/>
              <a:t> stick</a:t>
            </a:r>
          </a:p>
          <a:p>
            <a:r>
              <a:rPr lang="en-US" b="1" dirty="0"/>
              <a:t>Walking</a:t>
            </a:r>
            <a:r>
              <a:rPr lang="en-US" dirty="0"/>
              <a:t> briskly is good for your health</a:t>
            </a:r>
          </a:p>
          <a:p>
            <a:r>
              <a:rPr lang="en-US" dirty="0"/>
              <a:t>The </a:t>
            </a:r>
            <a:r>
              <a:rPr lang="en-US" b="1" dirty="0"/>
              <a:t>Walking</a:t>
            </a:r>
            <a:r>
              <a:rPr lang="en-US" dirty="0"/>
              <a:t> Dead premiered on AMC on October 31, 2010</a:t>
            </a:r>
          </a:p>
        </p:txBody>
      </p:sp>
    </p:spTree>
    <p:extLst>
      <p:ext uri="{BB962C8B-B14F-4D97-AF65-F5344CB8AC3E}">
        <p14:creationId xmlns:p14="http://schemas.microsoft.com/office/powerpoint/2010/main" val="20359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8040-E434-284E-B4F8-4A4B1C03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8185"/>
            <a:ext cx="10991557" cy="82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F63EB-F4C3-DF48-BB16-56AC16ED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-1005840"/>
            <a:ext cx="11000232" cy="82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3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EEAC9-4CD0-D445-AAC2-FF536B12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7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0B68-B6E0-9B43-B93E-B0F985F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22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A30B-B29F-794D-9321-508C9EE5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32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FFCBD-907A-474C-A0A4-7DF8275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5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775BE-7028-DD4C-B4FA-CB042018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36CA-F034-FA4D-B372-113CCA95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0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94067-25E8-C44F-908C-F5C03AF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F6D4E-6AED-C646-922A-81AB9DF1E54A}"/>
              </a:ext>
            </a:extLst>
          </p:cNvPr>
          <p:cNvSpPr txBox="1"/>
          <p:nvPr/>
        </p:nvSpPr>
        <p:spPr>
          <a:xfrm>
            <a:off x="4211782" y="6331527"/>
            <a:ext cx="333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Human-level performance: 89.0%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97FE9-D6A3-C347-A534-38D022540332}"/>
              </a:ext>
            </a:extLst>
          </p:cNvPr>
          <p:cNvSpPr/>
          <p:nvPr/>
        </p:nvSpPr>
        <p:spPr>
          <a:xfrm>
            <a:off x="2830135" y="55280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46464"/>
                </a:solidFill>
                <a:latin typeface="Open Sans"/>
              </a:rPr>
              <a:t>Densely-Connected Recurrent and Co-Attentive Network Ensemble (</a:t>
            </a:r>
            <a:r>
              <a:rPr lang="en-US" dirty="0" err="1">
                <a:solidFill>
                  <a:srgbClr val="646464"/>
                </a:solidFill>
                <a:latin typeface="Open Sans"/>
              </a:rPr>
              <a:t>Seonhoon</a:t>
            </a:r>
            <a:r>
              <a:rPr lang="en-US" dirty="0">
                <a:solidFill>
                  <a:srgbClr val="646464"/>
                </a:solidFill>
                <a:latin typeface="Open Sans"/>
              </a:rPr>
              <a:t> Kim et al. '18)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4CC95-E9E9-7B47-977D-7538768666FC}"/>
              </a:ext>
            </a:extLst>
          </p:cNvPr>
          <p:cNvSpPr txBox="1"/>
          <p:nvPr/>
        </p:nvSpPr>
        <p:spPr>
          <a:xfrm>
            <a:off x="7675418" y="566655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90.1%</a:t>
            </a:r>
          </a:p>
        </p:txBody>
      </p:sp>
    </p:spTree>
    <p:extLst>
      <p:ext uri="{BB962C8B-B14F-4D97-AF65-F5344CB8AC3E}">
        <p14:creationId xmlns:p14="http://schemas.microsoft.com/office/powerpoint/2010/main" val="1258506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436AC-9546-BB4D-A16D-1315A6798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9" y="267873"/>
            <a:ext cx="8437418" cy="6322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9DDF1-18B9-414F-AB7C-E2241CF6C439}"/>
              </a:ext>
            </a:extLst>
          </p:cNvPr>
          <p:cNvSpPr txBox="1"/>
          <p:nvPr/>
        </p:nvSpPr>
        <p:spPr>
          <a:xfrm>
            <a:off x="762000" y="2743200"/>
            <a:ext cx="2381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May be overfitting!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5CEE4-B971-1844-BBF9-E6685994A142}"/>
              </a:ext>
            </a:extLst>
          </p:cNvPr>
          <p:cNvSpPr txBox="1"/>
          <p:nvPr/>
        </p:nvSpPr>
        <p:spPr>
          <a:xfrm>
            <a:off x="762000" y="3429000"/>
            <a:ext cx="2805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SNLI may be built with </a:t>
            </a:r>
            <a:br>
              <a:rPr lang="en-US" sz="2200" dirty="0"/>
            </a:br>
            <a:r>
              <a:rPr lang="en-US" sz="2200" dirty="0"/>
              <a:t>some unconscious bias</a:t>
            </a:r>
          </a:p>
        </p:txBody>
      </p:sp>
    </p:spTree>
    <p:extLst>
      <p:ext uri="{BB962C8B-B14F-4D97-AF65-F5344CB8AC3E}">
        <p14:creationId xmlns:p14="http://schemas.microsoft.com/office/powerpoint/2010/main" val="395318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E04E-08F9-A14A-8D08-46F3E3A1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is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0D1C-88D6-1449-874E-BC6E3FF0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Pretty much any annotation scheme for language has grey areas where multiple decisions are possible</a:t>
            </a:r>
          </a:p>
          <a:p>
            <a:pPr lvl="1"/>
            <a:r>
              <a:rPr lang="en-US" dirty="0"/>
              <a:t>Human language is flexible! If annotation was easy, language wouldn't be interesting!</a:t>
            </a:r>
          </a:p>
          <a:p>
            <a:r>
              <a:rPr lang="en-US" dirty="0"/>
              <a:t>Necessary (but not sufficient) remedy: write an annotation standard</a:t>
            </a:r>
          </a:p>
          <a:p>
            <a:pPr lvl="1"/>
            <a:r>
              <a:rPr lang="en-US" dirty="0"/>
              <a:t>Be as clear as you can be to ensure consistency</a:t>
            </a:r>
          </a:p>
          <a:p>
            <a:pPr lvl="1"/>
            <a:r>
              <a:rPr lang="en-US" dirty="0"/>
              <a:t>Annotate yourself, then discuss disagreements and attempt to cover grey areas</a:t>
            </a:r>
          </a:p>
          <a:p>
            <a:pPr lvl="1"/>
            <a:r>
              <a:rPr lang="en-US" dirty="0"/>
              <a:t>Penn treebank POS annotation guideline: 34 pages covering 36 tags</a:t>
            </a:r>
          </a:p>
          <a:p>
            <a:pPr lvl="1"/>
            <a:r>
              <a:rPr lang="en-US" dirty="0"/>
              <a:t>Example: “The temporal expressions yesterday, today and tomorrow should be tagged as nouns (NN) rather than as adverbs (RB). Note that you can (marginally) pluralize them and that they allow a possessive form, both of which true adverbs do not.” </a:t>
            </a:r>
          </a:p>
        </p:txBody>
      </p:sp>
    </p:spTree>
    <p:extLst>
      <p:ext uri="{BB962C8B-B14F-4D97-AF65-F5344CB8AC3E}">
        <p14:creationId xmlns:p14="http://schemas.microsoft.com/office/powerpoint/2010/main" val="1967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99B-78B1-FC49-AAF4-81BE2817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Commonsense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5B70-D757-9145-B29B-97424DB7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3975"/>
          </a:xfrm>
        </p:spPr>
        <p:txBody>
          <a:bodyPr/>
          <a:lstStyle/>
          <a:p>
            <a:r>
              <a:rPr lang="en-US" dirty="0"/>
              <a:t>Can an ocean liner fit through a doorway?</a:t>
            </a:r>
          </a:p>
          <a:p>
            <a:r>
              <a:rPr lang="en-US" dirty="0"/>
              <a:t>Can Jonathan May (me) run faster than a 1963 Ford </a:t>
            </a:r>
            <a:r>
              <a:rPr lang="en-US" dirty="0" err="1"/>
              <a:t>Galaxie</a:t>
            </a:r>
            <a:r>
              <a:rPr lang="en-US" dirty="0"/>
              <a:t>?</a:t>
            </a:r>
          </a:p>
          <a:p>
            <a:r>
              <a:rPr lang="en-US" dirty="0"/>
              <a:t>Computer oil vs. </a:t>
            </a:r>
            <a:r>
              <a:rPr lang="en-US" dirty="0" err="1"/>
              <a:t>poppyseed</a:t>
            </a:r>
            <a:r>
              <a:rPr lang="en-US" dirty="0"/>
              <a:t> oil: which is "made-of" vs. which is "used-for"?</a:t>
            </a:r>
          </a:p>
          <a:p>
            <a:r>
              <a:rPr lang="en-US" dirty="0"/>
              <a:t>If I hold out a whiteboard marker and drop it, what will happen?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2EABE-CD9E-434D-94AB-B60D0178116B}"/>
              </a:ext>
            </a:extLst>
          </p:cNvPr>
          <p:cNvSpPr txBox="1"/>
          <p:nvPr/>
        </p:nvSpPr>
        <p:spPr>
          <a:xfrm>
            <a:off x="367145" y="4227861"/>
            <a:ext cx="1122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You should know the answer to all of these questions even though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99AAD-2600-454E-A308-87A1107565D6}"/>
              </a:ext>
            </a:extLst>
          </p:cNvPr>
          <p:cNvSpPr txBox="1"/>
          <p:nvPr/>
        </p:nvSpPr>
        <p:spPr>
          <a:xfrm>
            <a:off x="1212273" y="4812636"/>
            <a:ext cx="8610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answer is probably not written down (at least not where you saw 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You may be unfamiliar with some of the specific entities discussed</a:t>
            </a:r>
          </a:p>
        </p:txBody>
      </p:sp>
    </p:spTree>
    <p:extLst>
      <p:ext uri="{BB962C8B-B14F-4D97-AF65-F5344CB8AC3E}">
        <p14:creationId xmlns:p14="http://schemas.microsoft.com/office/powerpoint/2010/main" val="32917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0343-6358-0549-B26A-EE9A12D0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Learn Common Sense.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841B-07B2-1241-94AB-21F9534B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lot we don't know, but</a:t>
            </a:r>
          </a:p>
          <a:p>
            <a:pPr lvl="1"/>
            <a:r>
              <a:rPr lang="en-US" dirty="0"/>
              <a:t>We're pretty good at (over-)generalizing</a:t>
            </a:r>
          </a:p>
          <a:p>
            <a:pPr lvl="1"/>
            <a:r>
              <a:rPr lang="en-US" dirty="0"/>
              <a:t>We get a lot of signals and feedback while interacting with the world</a:t>
            </a:r>
          </a:p>
          <a:p>
            <a:pPr lvl="1"/>
            <a:r>
              <a:rPr lang="en-US" dirty="0"/>
              <a:t>We've been training for a while! Kids have less common sense (but still more than computers)</a:t>
            </a:r>
          </a:p>
        </p:txBody>
      </p:sp>
    </p:spTree>
    <p:extLst>
      <p:ext uri="{BB962C8B-B14F-4D97-AF65-F5344CB8AC3E}">
        <p14:creationId xmlns:p14="http://schemas.microsoft.com/office/powerpoint/2010/main" val="3272714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531E-DA19-BF4E-9853-3E12F59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By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F0B4-485A-6549-8DD7-D0140287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562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Cyc knowledge base of general common-sense rules</a:t>
            </a:r>
          </a:p>
          <a:p>
            <a:r>
              <a:rPr lang="en-US" dirty="0"/>
              <a:t>Started in 1984. (Still going!)</a:t>
            </a:r>
          </a:p>
          <a:p>
            <a:r>
              <a:rPr lang="en-US" dirty="0"/>
              <a:t>24.5 million facts (mostly hand-edited). Examples:</a:t>
            </a:r>
          </a:p>
          <a:p>
            <a:pPr lvl="1"/>
            <a:r>
              <a:rPr lang="en-US" dirty="0"/>
              <a:t>All trees are plants</a:t>
            </a:r>
          </a:p>
          <a:p>
            <a:pPr lvl="1"/>
            <a:r>
              <a:rPr lang="en-US" dirty="0"/>
              <a:t>Paris is the capital city of France</a:t>
            </a:r>
          </a:p>
          <a:p>
            <a:r>
              <a:rPr lang="en-US" dirty="0"/>
              <a:t>Overkill? 50-level taxonomy of "</a:t>
            </a:r>
            <a:r>
              <a:rPr lang="en-US" dirty="0" err="1"/>
              <a:t>microtheories</a:t>
            </a:r>
            <a:r>
              <a:rPr lang="en-US" dirty="0"/>
              <a:t>"</a:t>
            </a:r>
          </a:p>
          <a:p>
            <a:r>
              <a:rPr lang="en-US" dirty="0"/>
              <a:t>Almost no published results</a:t>
            </a:r>
          </a:p>
          <a:p>
            <a:r>
              <a:rPr lang="en-US" dirty="0"/>
              <a:t>No matter how much is added, facts slip through the cracks</a:t>
            </a:r>
          </a:p>
          <a:p>
            <a:pPr lvl="1"/>
            <a:r>
              <a:rPr lang="en-US" dirty="0"/>
              <a:t>No entry for "mate" (tea from South America)</a:t>
            </a:r>
          </a:p>
          <a:p>
            <a:pPr lvl="1"/>
            <a:r>
              <a:rPr lang="en-US" dirty="0"/>
              <a:t>Lots of synonyms missing</a:t>
            </a:r>
          </a:p>
        </p:txBody>
      </p:sp>
    </p:spTree>
    <p:extLst>
      <p:ext uri="{BB962C8B-B14F-4D97-AF65-F5344CB8AC3E}">
        <p14:creationId xmlns:p14="http://schemas.microsoft.com/office/powerpoint/2010/main" val="1747009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AF21-B168-2A4F-9A3E-F7EA9F58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Attempts to Build Common Sense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CC1F-4F9E-8649-9332-705B6294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NELL (Mitchel et al. 2015)</a:t>
            </a:r>
          </a:p>
          <a:p>
            <a:r>
              <a:rPr lang="en-US" dirty="0"/>
              <a:t>Look for patterns to draw conclusions </a:t>
            </a:r>
          </a:p>
          <a:p>
            <a:pPr lvl="1"/>
            <a:r>
              <a:rPr lang="en-US" dirty="0"/>
              <a:t>("X is made of Y") -&gt; MADE_OF(X, Y)</a:t>
            </a:r>
          </a:p>
          <a:p>
            <a:pPr lvl="1"/>
            <a:r>
              <a:rPr lang="en-US" dirty="0"/>
              <a:t>"watch is made of metal" -&gt;</a:t>
            </a:r>
          </a:p>
          <a:p>
            <a:pPr lvl="1"/>
            <a:r>
              <a:rPr lang="en-US" dirty="0"/>
              <a:t>MADE_OF(watch, metal)</a:t>
            </a:r>
          </a:p>
          <a:p>
            <a:r>
              <a:rPr lang="en-US" dirty="0"/>
              <a:t>Discover new patterns from known related items</a:t>
            </a:r>
          </a:p>
          <a:p>
            <a:pPr lvl="1"/>
            <a:r>
              <a:rPr lang="en-US" dirty="0"/>
              <a:t>MADE_OF(watch, metal) -&gt;</a:t>
            </a:r>
          </a:p>
          <a:p>
            <a:pPr lvl="1"/>
            <a:r>
              <a:rPr lang="en-US" dirty="0"/>
              <a:t>"metal that makes your watch" -&gt;</a:t>
            </a:r>
          </a:p>
          <a:p>
            <a:pPr lvl="1"/>
            <a:r>
              <a:rPr lang="en-US" dirty="0"/>
              <a:t>"X that makes your Y" -&gt; MADE_OF(X, Y)</a:t>
            </a:r>
          </a:p>
          <a:p>
            <a:r>
              <a:rPr lang="en-US" dirty="0"/>
              <a:t>Repeat! (Some filtering of </a:t>
            </a:r>
            <a:r>
              <a:rPr lang="en-US" dirty="0" err="1"/>
              <a:t>overproductive</a:t>
            </a:r>
            <a:r>
              <a:rPr lang="en-US" dirty="0"/>
              <a:t>/nonproductive rules)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0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0B35-5F42-174F-BFAA-E75D52BA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NELL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E8E9-C82F-FE49-A5CF-E7CA70CF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430"/>
          </a:xfrm>
        </p:spPr>
        <p:txBody>
          <a:bodyPr/>
          <a:lstStyle/>
          <a:p>
            <a:r>
              <a:rPr lang="en-US" dirty="0"/>
              <a:t>Noisy results but pretty impressive on the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DCCA7-0923-A84A-A175-3DC396FD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" y="2291340"/>
            <a:ext cx="7436132" cy="3444442"/>
          </a:xfrm>
          <a:prstGeom prst="rect">
            <a:avLst/>
          </a:prstGeom>
        </p:spPr>
      </p:pic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97EE4C75-4D84-7E4B-ABBD-A42DCE093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5313" y="2850720"/>
            <a:ext cx="457200" cy="45720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42AAF44-F65D-8A41-8F3F-1A673DE9B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412911"/>
            <a:ext cx="457200" cy="4572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3217694B-6659-0C41-9D50-E34FC275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5313" y="3734741"/>
            <a:ext cx="457200" cy="457200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6885C50-1280-A647-8C40-0D9E52AA9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4281" y="3975102"/>
            <a:ext cx="457200" cy="4572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7B4BCAC1-E79E-104E-9AF9-FBA0567D6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249" y="4420541"/>
            <a:ext cx="457200" cy="45720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63B5529-BFA9-D341-9C3E-FBC03EDD6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239" y="4950429"/>
            <a:ext cx="457200" cy="4572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1CBDBACE-C9BE-4341-AA72-3EF086A81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958" y="5203180"/>
            <a:ext cx="457200" cy="4572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E644F1EA-6935-374B-968E-9B2B86D3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116" y="4724837"/>
            <a:ext cx="457200" cy="4572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68339-C346-1A48-B4F5-AD27FBC90BF6}"/>
              </a:ext>
            </a:extLst>
          </p:cNvPr>
          <p:cNvGrpSpPr/>
          <p:nvPr/>
        </p:nvGrpSpPr>
        <p:grpSpPr>
          <a:xfrm>
            <a:off x="8981443" y="2046911"/>
            <a:ext cx="3445869" cy="2190699"/>
            <a:chOff x="8504734" y="160752"/>
            <a:chExt cx="3445869" cy="21906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4438D0-61C3-EE4E-92F8-3916D5E0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7404" y="160752"/>
              <a:ext cx="2336800" cy="1524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0075F9-59BF-C545-86A1-EB5278237547}"/>
                </a:ext>
              </a:extLst>
            </p:cNvPr>
            <p:cNvSpPr txBox="1"/>
            <p:nvPr/>
          </p:nvSpPr>
          <p:spPr>
            <a:xfrm flipH="1">
              <a:off x="8504734" y="1520454"/>
              <a:ext cx="3445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Edwardian Script ITC" panose="030303020407070D0804" pitchFamily="66" charset="77"/>
                </a:rPr>
                <a:t>ceci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n'est</a:t>
              </a:r>
              <a:r>
                <a:rPr lang="en-US" sz="2400" dirty="0">
                  <a:latin typeface="Edwardian Script ITC" panose="030303020407070D0804" pitchFamily="66" charset="77"/>
                </a:rPr>
                <a:t> pa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une</a:t>
              </a:r>
              <a:r>
                <a:rPr lang="en-US" sz="2400" dirty="0">
                  <a:latin typeface="Edwardian Script ITC" panose="030303020407070D0804" pitchFamily="66" charset="77"/>
                </a:rPr>
                <a:t> ganglion </a:t>
              </a:r>
              <a:r>
                <a:rPr lang="en-US" sz="2400" dirty="0" err="1">
                  <a:latin typeface="Edwardian Script ITC" panose="030303020407070D0804" pitchFamily="66" charset="77"/>
                </a:rPr>
                <a:t>lymphematique</a:t>
              </a:r>
              <a:r>
                <a:rPr lang="en-US" sz="2400" dirty="0">
                  <a:latin typeface="Edwardian Script ITC" panose="030303020407070D0804" pitchFamily="66" charset="77"/>
                </a:rPr>
                <a:t> </a:t>
              </a:r>
            </a:p>
          </p:txBody>
        </p:sp>
      </p:grpSp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219E4492-C18A-D54F-B287-C53898CA1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517" y="3160789"/>
            <a:ext cx="457200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4C8-2355-2842-A232-DD98972EA266}"/>
              </a:ext>
            </a:extLst>
          </p:cNvPr>
          <p:cNvGrpSpPr/>
          <p:nvPr/>
        </p:nvGrpSpPr>
        <p:grpSpPr>
          <a:xfrm>
            <a:off x="9201296" y="174097"/>
            <a:ext cx="1492716" cy="1866469"/>
            <a:chOff x="9201296" y="174097"/>
            <a:chExt cx="1492716" cy="18664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50FA9E-5A8F-944B-8846-F0C17CEE3AD5}"/>
                </a:ext>
              </a:extLst>
            </p:cNvPr>
            <p:cNvSpPr txBox="1"/>
            <p:nvPr/>
          </p:nvSpPr>
          <p:spPr>
            <a:xfrm>
              <a:off x="9201296" y="167123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(model/actor)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C56275-C9A7-6643-B502-7985238C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7404" y="174097"/>
              <a:ext cx="1422400" cy="1422400"/>
            </a:xfrm>
            <a:prstGeom prst="rect">
              <a:avLst/>
            </a:prstGeom>
          </p:spPr>
        </p:pic>
      </p:grpSp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953F60CE-DFC5-9F41-B3F2-C04CB0C34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6345" y="4150885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96D0A7-9042-A740-8828-0B67DB07B8FC}"/>
              </a:ext>
            </a:extLst>
          </p:cNvPr>
          <p:cNvGrpSpPr/>
          <p:nvPr/>
        </p:nvGrpSpPr>
        <p:grpSpPr>
          <a:xfrm>
            <a:off x="7726678" y="4086468"/>
            <a:ext cx="2004596" cy="528493"/>
            <a:chOff x="7679517" y="4192087"/>
            <a:chExt cx="2004596" cy="5284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18E600-73BF-D642-9950-615299DD92B0}"/>
                </a:ext>
              </a:extLst>
            </p:cNvPr>
            <p:cNvSpPr txBox="1"/>
            <p:nvPr/>
          </p:nvSpPr>
          <p:spPr>
            <a:xfrm>
              <a:off x="8093934" y="4247636"/>
              <a:ext cx="1590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But not helpful</a:t>
              </a:r>
            </a:p>
          </p:txBody>
        </p:sp>
        <p:pic>
          <p:nvPicPr>
            <p:cNvPr id="25" name="Graphic 24" descr="Arrow: Straight">
              <a:extLst>
                <a:ext uri="{FF2B5EF4-FFF2-40B4-BE49-F238E27FC236}">
                  <a16:creationId xmlns:a16="http://schemas.microsoft.com/office/drawing/2014/main" id="{7D72C6B7-4B65-754B-9700-CF84C16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517" y="4192087"/>
              <a:ext cx="528493" cy="5284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E14799-6399-3042-97D2-815521C34609}"/>
              </a:ext>
            </a:extLst>
          </p:cNvPr>
          <p:cNvGrpSpPr/>
          <p:nvPr/>
        </p:nvGrpSpPr>
        <p:grpSpPr>
          <a:xfrm>
            <a:off x="7917029" y="4776129"/>
            <a:ext cx="2128827" cy="1447956"/>
            <a:chOff x="7917029" y="4776129"/>
            <a:chExt cx="2128827" cy="14479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F1EB47-6973-B84D-99A7-459F5C8F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7029" y="4776129"/>
              <a:ext cx="2128827" cy="142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67871D-6D2B-DB4B-8874-D3B61F8E9C62}"/>
                </a:ext>
              </a:extLst>
            </p:cNvPr>
            <p:cNvSpPr txBox="1"/>
            <p:nvPr/>
          </p:nvSpPr>
          <p:spPr>
            <a:xfrm>
              <a:off x="8368592" y="5854753"/>
              <a:ext cx="104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company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342C7-5FBF-674C-B189-0801A1043EA2}"/>
              </a:ext>
            </a:extLst>
          </p:cNvPr>
          <p:cNvGrpSpPr/>
          <p:nvPr/>
        </p:nvGrpSpPr>
        <p:grpSpPr>
          <a:xfrm>
            <a:off x="10243785" y="4720580"/>
            <a:ext cx="1605119" cy="1847281"/>
            <a:chOff x="10243785" y="4720580"/>
            <a:chExt cx="1605119" cy="18472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7B96E8-3BA4-594D-8643-4CE57617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61404" y="4720580"/>
              <a:ext cx="1587500" cy="142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6B5A9-2601-4B4D-85A6-14C4761F133E}"/>
                </a:ext>
              </a:extLst>
            </p:cNvPr>
            <p:cNvSpPr txBox="1"/>
            <p:nvPr/>
          </p:nvSpPr>
          <p:spPr>
            <a:xfrm>
              <a:off x="10243785" y="6198529"/>
              <a:ext cx="160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a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7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375-4B06-E84F-A4FF-D94C8C9F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Really Good Language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311E-29A5-2947-8EC1-3CD7BED7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models evaluate output for `naturalness.' This could include common sense, speaking broadly</a:t>
            </a:r>
          </a:p>
          <a:p>
            <a:r>
              <a:rPr lang="en-US" dirty="0"/>
              <a:t>Q: What is your favorite flavor of ice cream?</a:t>
            </a:r>
          </a:p>
          <a:p>
            <a:pPr lvl="1"/>
            <a:r>
              <a:rPr lang="en-US" dirty="0"/>
              <a:t>A1: My favorite in the dessert are the chocolate ones.</a:t>
            </a:r>
          </a:p>
          <a:p>
            <a:pPr lvl="1"/>
            <a:r>
              <a:rPr lang="en-US" dirty="0"/>
              <a:t>A2: I like long walks on the beach.</a:t>
            </a:r>
          </a:p>
          <a:p>
            <a:pPr lvl="1"/>
            <a:r>
              <a:rPr lang="en-US" dirty="0"/>
              <a:t>A3: Usually I like rocky road but sometimes I'll get peppermint stick.</a:t>
            </a:r>
          </a:p>
          <a:p>
            <a:r>
              <a:rPr lang="en-US" dirty="0"/>
              <a:t>More importantly, how do we </a:t>
            </a:r>
            <a:r>
              <a:rPr lang="en-US" u="sng" dirty="0"/>
              <a:t>know</a:t>
            </a:r>
            <a:r>
              <a:rPr lang="en-US" dirty="0"/>
              <a:t> if a model has learned common sense?</a:t>
            </a:r>
          </a:p>
          <a:p>
            <a:r>
              <a:rPr lang="en-US" dirty="0"/>
              <a:t>This is important: the big collections haven't been shown to be useful! Can we tease apart "better on translation" etc. from "demonstrates common sense?"</a:t>
            </a:r>
          </a:p>
        </p:txBody>
      </p:sp>
    </p:spTree>
    <p:extLst>
      <p:ext uri="{BB962C8B-B14F-4D97-AF65-F5344CB8AC3E}">
        <p14:creationId xmlns:p14="http://schemas.microsoft.com/office/powerpoint/2010/main" val="515898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0F48-5DFC-5F43-9820-DB75D36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that Imply Common 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65CB-F3CB-2A42-A187-AE10D910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design "tests" as input/output pairs that are easy for humans and should be hard for computers that don't know common sense</a:t>
            </a:r>
          </a:p>
          <a:p>
            <a:r>
              <a:rPr lang="en-US" dirty="0"/>
              <a:t>Should also not be "solvable" by e.g. simple syntactic analysis</a:t>
            </a:r>
          </a:p>
          <a:p>
            <a:r>
              <a:rPr lang="en-US" dirty="0"/>
              <a:t>NLI/RTE is one example</a:t>
            </a:r>
          </a:p>
          <a:p>
            <a:r>
              <a:rPr lang="en-US" dirty="0"/>
              <a:t>How about some others?</a:t>
            </a:r>
          </a:p>
        </p:txBody>
      </p:sp>
    </p:spTree>
    <p:extLst>
      <p:ext uri="{BB962C8B-B14F-4D97-AF65-F5344CB8AC3E}">
        <p14:creationId xmlns:p14="http://schemas.microsoft.com/office/powerpoint/2010/main" val="3649339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A575-3B79-FC49-BCC4-1B5A0C87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Cloze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C7CD-B152-0F47-8189-3966FD76B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sentence with a word removed, choose the right word</a:t>
            </a:r>
          </a:p>
          <a:p>
            <a:pPr lvl="1"/>
            <a:r>
              <a:rPr lang="en-US" dirty="0"/>
              <a:t>Today, I went to the ________ and bought some milk and eggs.</a:t>
            </a:r>
          </a:p>
          <a:p>
            <a:r>
              <a:rPr lang="en-US" dirty="0"/>
              <a:t>To aid in evaluation, this is often presented as multiple choice</a:t>
            </a:r>
          </a:p>
          <a:p>
            <a:r>
              <a:rPr lang="en-US" dirty="0"/>
              <a:t>Good language models can do really well on this!</a:t>
            </a:r>
          </a:p>
        </p:txBody>
      </p:sp>
    </p:spTree>
    <p:extLst>
      <p:ext uri="{BB962C8B-B14F-4D97-AF65-F5344CB8AC3E}">
        <p14:creationId xmlns:p14="http://schemas.microsoft.com/office/powerpoint/2010/main" val="79849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4AC1-D2B1-004A-8EB3-D8BEDE8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Cloze Test (http://</a:t>
            </a:r>
            <a:r>
              <a:rPr lang="en-US" dirty="0" err="1"/>
              <a:t>cs.rochester.edu</a:t>
            </a:r>
            <a:r>
              <a:rPr lang="en-US" dirty="0"/>
              <a:t>/</a:t>
            </a:r>
            <a:r>
              <a:rPr lang="en-US" dirty="0" err="1"/>
              <a:t>nlp</a:t>
            </a:r>
            <a:r>
              <a:rPr lang="en-US" dirty="0"/>
              <a:t>/</a:t>
            </a:r>
            <a:r>
              <a:rPr lang="en-US" dirty="0" err="1"/>
              <a:t>rocstories</a:t>
            </a:r>
            <a:r>
              <a:rPr lang="en-US" dirty="0"/>
              <a:t>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04F0-14E1-AB4C-A3AC-8610681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Stories: Univ. of Rochester, 2016</a:t>
            </a:r>
          </a:p>
          <a:p>
            <a:r>
              <a:rPr lang="en-US" dirty="0"/>
              <a:t>98,000 5-line stories (training) and 3,700 with multiple-choice 5</a:t>
            </a:r>
            <a:r>
              <a:rPr lang="en-US" baseline="30000" dirty="0"/>
              <a:t>th</a:t>
            </a:r>
            <a:r>
              <a:rPr lang="en-US" dirty="0"/>
              <a:t> line:</a:t>
            </a:r>
          </a:p>
          <a:p>
            <a:r>
              <a:rPr lang="en-US" dirty="0"/>
              <a:t>Karen was assigned a roommate her first year of college. Her roommate asked her to go to a nearby city for a concert. Karen agreed happily. The show was absolutely exhilarating.</a:t>
            </a:r>
          </a:p>
          <a:p>
            <a:pPr lvl="1"/>
            <a:r>
              <a:rPr lang="en-US" dirty="0"/>
              <a:t>Karen became good friends with her roommate.</a:t>
            </a:r>
          </a:p>
          <a:p>
            <a:pPr lvl="1"/>
            <a:r>
              <a:rPr lang="en-US" dirty="0"/>
              <a:t>Karen hated her roommate.</a:t>
            </a:r>
          </a:p>
          <a:p>
            <a:r>
              <a:rPr lang="en-US" dirty="0"/>
              <a:t>Wide variety of topics</a:t>
            </a:r>
          </a:p>
        </p:txBody>
      </p:sp>
    </p:spTree>
    <p:extLst>
      <p:ext uri="{BB962C8B-B14F-4D97-AF65-F5344CB8AC3E}">
        <p14:creationId xmlns:p14="http://schemas.microsoft.com/office/powerpoint/2010/main" val="120723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FA0B-2856-4349-AC60-1D2FFA7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Was This Assembled?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3E1A-88E1-6C40-8D8A-804A7906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Mechanical Turk!</a:t>
            </a:r>
          </a:p>
          <a:p>
            <a:r>
              <a:rPr lang="en-US" dirty="0"/>
              <a:t>Fairly constrained: </a:t>
            </a:r>
          </a:p>
          <a:p>
            <a:pPr lvl="1"/>
            <a:r>
              <a:rPr lang="en-US" dirty="0"/>
              <a:t>Exactly 5 lines</a:t>
            </a:r>
          </a:p>
          <a:p>
            <a:pPr lvl="1"/>
            <a:r>
              <a:rPr lang="en-US" dirty="0"/>
              <a:t>Realistic (no space aliens)</a:t>
            </a:r>
          </a:p>
          <a:p>
            <a:pPr lvl="1"/>
            <a:r>
              <a:rPr lang="en-US" dirty="0"/>
              <a:t>Clear beginning and end</a:t>
            </a:r>
          </a:p>
          <a:p>
            <a:pPr lvl="1"/>
            <a:r>
              <a:rPr lang="en-US" dirty="0"/>
              <a:t>Something happens</a:t>
            </a:r>
          </a:p>
          <a:p>
            <a:r>
              <a:rPr lang="en-US" dirty="0"/>
              <a:t>Different methodology to get the test set:</a:t>
            </a:r>
          </a:p>
          <a:p>
            <a:pPr lvl="1"/>
            <a:r>
              <a:rPr lang="en-US" dirty="0"/>
              <a:t>Present new </a:t>
            </a:r>
            <a:r>
              <a:rPr lang="en-US" dirty="0" err="1"/>
              <a:t>turkers</a:t>
            </a:r>
            <a:r>
              <a:rPr lang="en-US" dirty="0"/>
              <a:t> with the first four lines</a:t>
            </a:r>
          </a:p>
          <a:p>
            <a:pPr lvl="1"/>
            <a:r>
              <a:rPr lang="en-US" dirty="0"/>
              <a:t>They have to make 1 "right" ending and 1 "wrong" ending</a:t>
            </a:r>
          </a:p>
          <a:p>
            <a:pPr lvl="1"/>
            <a:r>
              <a:rPr lang="en-US" dirty="0"/>
              <a:t>Wrong ending should make sense on its own and involve characters in the story</a:t>
            </a:r>
          </a:p>
        </p:txBody>
      </p:sp>
    </p:spTree>
    <p:extLst>
      <p:ext uri="{BB962C8B-B14F-4D97-AF65-F5344CB8AC3E}">
        <p14:creationId xmlns:p14="http://schemas.microsoft.com/office/powerpoint/2010/main" val="39747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4909-F0AB-5045-9A6A-38DA0F5B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Not Sufficient?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03CF-C152-A64C-92FC-0A8A5B41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you'll still have inconsistent (and wrong) annotation. Annotators...</a:t>
            </a:r>
          </a:p>
          <a:p>
            <a:pPr lvl="1"/>
            <a:r>
              <a:rPr lang="en-US" dirty="0"/>
              <a:t>...hit the wrong button</a:t>
            </a:r>
          </a:p>
          <a:p>
            <a:pPr lvl="1"/>
            <a:r>
              <a:rPr lang="en-US" dirty="0"/>
              <a:t>...go too fast, get tired, get distracted</a:t>
            </a:r>
          </a:p>
          <a:p>
            <a:pPr lvl="1"/>
            <a:r>
              <a:rPr lang="en-US" dirty="0"/>
              <a:t>...forget details from the (extensive) annotation guidelines</a:t>
            </a:r>
          </a:p>
          <a:p>
            <a:pPr lvl="1"/>
            <a:r>
              <a:rPr lang="en-US" dirty="0"/>
              <a:t>...encounter cases the guidelines didn't cover</a:t>
            </a:r>
          </a:p>
          <a:p>
            <a:r>
              <a:rPr lang="en-US" dirty="0"/>
              <a:t>This is science. So let's measure our inconsistency!</a:t>
            </a:r>
          </a:p>
        </p:txBody>
      </p:sp>
    </p:spTree>
    <p:extLst>
      <p:ext uri="{BB962C8B-B14F-4D97-AF65-F5344CB8AC3E}">
        <p14:creationId xmlns:p14="http://schemas.microsoft.com/office/powerpoint/2010/main" val="293085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0510-642D-804B-949B-CA0BBA2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 a Common Sense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DBD-4AC8-A548-9AD9-A4974A2D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shared task (common evaluation at a given time) was held in 2017</a:t>
            </a:r>
          </a:p>
          <a:p>
            <a:r>
              <a:rPr lang="en-US" dirty="0"/>
              <a:t>Top scorer: </a:t>
            </a:r>
            <a:r>
              <a:rPr lang="en-US" dirty="0" err="1"/>
              <a:t>Univ</a:t>
            </a:r>
            <a:r>
              <a:rPr lang="en-US" dirty="0"/>
              <a:t> of Washington. 72% (human = 100%)</a:t>
            </a:r>
          </a:p>
          <a:p>
            <a:r>
              <a:rPr lang="en-US" dirty="0"/>
              <a:t>Methodology: Didn't look at the story at all!</a:t>
            </a:r>
          </a:p>
          <a:p>
            <a:pPr lvl="1"/>
            <a:r>
              <a:rPr lang="en-US" dirty="0"/>
              <a:t>Turns out there were systematic biases!</a:t>
            </a:r>
          </a:p>
          <a:p>
            <a:pPr lvl="1"/>
            <a:r>
              <a:rPr lang="en-US" dirty="0"/>
              <a:t>Negative words in the wrong endings</a:t>
            </a:r>
          </a:p>
          <a:p>
            <a:pPr lvl="1"/>
            <a:r>
              <a:rPr lang="en-US" dirty="0"/>
              <a:t>Specific words ("pizza") in the wrong endings</a:t>
            </a:r>
          </a:p>
          <a:p>
            <a:r>
              <a:rPr lang="en-US" dirty="0"/>
              <a:t>Moral: can be tough to design these cleanly!</a:t>
            </a:r>
          </a:p>
          <a:p>
            <a:r>
              <a:rPr lang="en-US" dirty="0"/>
              <a:t>Dangerous to let </a:t>
            </a:r>
            <a:r>
              <a:rPr lang="en-US" dirty="0" err="1"/>
              <a:t>turkers</a:t>
            </a:r>
            <a:r>
              <a:rPr lang="en-US" dirty="0"/>
              <a:t> write sentences (motivations are for speed)</a:t>
            </a:r>
          </a:p>
          <a:p>
            <a:r>
              <a:rPr lang="en-US" dirty="0"/>
              <a:t>Current state of the art (as of 11/22!) is 88%. Unknown methodology...</a:t>
            </a:r>
          </a:p>
        </p:txBody>
      </p:sp>
    </p:spTree>
    <p:extLst>
      <p:ext uri="{BB962C8B-B14F-4D97-AF65-F5344CB8AC3E}">
        <p14:creationId xmlns:p14="http://schemas.microsoft.com/office/powerpoint/2010/main" val="3052135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725C-9B93-0C45-A1F6-FB6E907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DEFC-E3B7-B848-8C2C-1DF520FD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07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partial description, which of several possible endings is most likely?</a:t>
            </a:r>
          </a:p>
          <a:p>
            <a:pPr lvl="1"/>
            <a:r>
              <a:rPr lang="en-US" dirty="0"/>
              <a:t>On stage, a woman takes a seat at the piano. She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sits on a bench as her sister plays with the doll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smiles with someone as the music plays.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is in the crowd, watching the dancers.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nervously sets her fingers on the keys.</a:t>
            </a:r>
          </a:p>
          <a:p>
            <a:r>
              <a:rPr lang="en-US" dirty="0"/>
              <a:t>Human performance: 88%</a:t>
            </a:r>
          </a:p>
          <a:p>
            <a:r>
              <a:rPr lang="en-US" dirty="0"/>
              <a:t>Pre-publication, best performance was ~59% using a big language model called ELMO</a:t>
            </a:r>
          </a:p>
          <a:p>
            <a:r>
              <a:rPr lang="en-US" dirty="0"/>
              <a:t>However, a new big language model (called BERT) got 86.3%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2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789-860E-1146-8544-D57A4E80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38E7-3855-5348-A798-C9E1F1F6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Commonsense inference with vision:</a:t>
            </a:r>
          </a:p>
          <a:p>
            <a:pPr lvl="1"/>
            <a:r>
              <a:rPr lang="en-US" dirty="0"/>
              <a:t>Answer questions based on images</a:t>
            </a:r>
          </a:p>
          <a:p>
            <a:pPr lvl="1"/>
            <a:r>
              <a:rPr lang="en-US" dirty="0"/>
              <a:t>To whom do the bag and items belong to?</a:t>
            </a:r>
          </a:p>
          <a:p>
            <a:pPr lvl="2"/>
            <a:r>
              <a:rPr lang="en-US" dirty="0"/>
              <a:t>They belong to 1 and 2.</a:t>
            </a:r>
          </a:p>
          <a:p>
            <a:pPr lvl="2"/>
            <a:r>
              <a:rPr lang="en-US" dirty="0"/>
              <a:t>They belong to someone who is a patient here.</a:t>
            </a:r>
          </a:p>
          <a:p>
            <a:pPr lvl="2"/>
            <a:r>
              <a:rPr lang="en-US" dirty="0"/>
              <a:t>They only belong to 1.</a:t>
            </a:r>
          </a:p>
          <a:p>
            <a:pPr lvl="2"/>
            <a:r>
              <a:rPr lang="en-US" dirty="0"/>
              <a:t>They belong to the 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96EC9-7A14-2045-9531-3FC2C215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817" y="2703788"/>
            <a:ext cx="4092983" cy="221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550DA-E1BE-2E4B-BF6E-6C94F2CB977A}"/>
              </a:ext>
            </a:extLst>
          </p:cNvPr>
          <p:cNvSpPr txBox="1"/>
          <p:nvPr/>
        </p:nvSpPr>
        <p:spPr>
          <a:xfrm>
            <a:off x="9908575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2052-4A97-7B4C-A3F0-E524D8F13F3E}"/>
              </a:ext>
            </a:extLst>
          </p:cNvPr>
          <p:cNvSpPr txBox="1"/>
          <p:nvPr/>
        </p:nvSpPr>
        <p:spPr>
          <a:xfrm>
            <a:off x="8644806" y="1443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83083DAF-8EE9-E640-8772-99B84F48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338449" y="1833156"/>
            <a:ext cx="914400" cy="723602"/>
          </a:xfrm>
          <a:prstGeom prst="rect">
            <a:avLst/>
          </a:prstGeom>
        </p:spPr>
      </p:pic>
      <p:pic>
        <p:nvPicPr>
          <p:cNvPr id="9" name="Graphic 8" descr="Line Arrow: Straight">
            <a:extLst>
              <a:ext uri="{FF2B5EF4-FFF2-40B4-BE49-F238E27FC236}">
                <a16:creationId xmlns:a16="http://schemas.microsoft.com/office/drawing/2014/main" id="{66929E1E-7B7C-FF4E-973E-90971D2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02218" y="1887580"/>
            <a:ext cx="914400" cy="7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48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3387-D5D3-4044-B1C8-7539841D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(Coming Soon)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7CF3-EB69-5F41-AA86-BBB62646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690688"/>
            <a:ext cx="10916478" cy="5264288"/>
          </a:xfrm>
        </p:spPr>
        <p:txBody>
          <a:bodyPr>
            <a:normAutofit/>
          </a:bodyPr>
          <a:lstStyle/>
          <a:p>
            <a:r>
              <a:rPr lang="en-US" dirty="0"/>
              <a:t>Answer questions requiring understanding of innate physics</a:t>
            </a:r>
          </a:p>
          <a:p>
            <a:pPr lvl="1"/>
            <a:r>
              <a:rPr lang="en-US" dirty="0"/>
              <a:t>Which object can you use instead of a rolling pin?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wine bottle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hair rolls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dough mixer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a large bowl</a:t>
            </a:r>
          </a:p>
          <a:p>
            <a:r>
              <a:rPr lang="en-US" dirty="0"/>
              <a:t>Answer questions requiring understanding of social interaction</a:t>
            </a:r>
          </a:p>
          <a:p>
            <a:pPr lvl="1"/>
            <a:r>
              <a:rPr lang="en-US" dirty="0"/>
              <a:t>Sasha takes a wrong turn. What will most likely happen to Sasha?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arrives late at destination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goes to jail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gets yelled at by others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looks in shock</a:t>
            </a:r>
          </a:p>
        </p:txBody>
      </p:sp>
    </p:spTree>
    <p:extLst>
      <p:ext uri="{BB962C8B-B14F-4D97-AF65-F5344CB8AC3E}">
        <p14:creationId xmlns:p14="http://schemas.microsoft.com/office/powerpoint/2010/main" val="3445984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F872-365E-9048-B576-B2EDC87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Common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75D4-BACD-6540-87F1-92452762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BERT (or some other LM) solve all of these?</a:t>
            </a:r>
          </a:p>
          <a:p>
            <a:r>
              <a:rPr lang="en-US" dirty="0"/>
              <a:t>Does BERT contain common sense knowledge?</a:t>
            </a:r>
          </a:p>
          <a:p>
            <a:r>
              <a:rPr lang="en-US" dirty="0"/>
              <a:t>Will large ontologies help?</a:t>
            </a:r>
          </a:p>
          <a:p>
            <a:r>
              <a:rPr lang="en-US" dirty="0"/>
              <a:t>Unknown – Current research topic!</a:t>
            </a:r>
          </a:p>
        </p:txBody>
      </p:sp>
    </p:spTree>
    <p:extLst>
      <p:ext uri="{BB962C8B-B14F-4D97-AF65-F5344CB8AC3E}">
        <p14:creationId xmlns:p14="http://schemas.microsoft.com/office/powerpoint/2010/main" val="3133342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D5F1-C0DC-E141-8CB2-17341AA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464-3187-874E-B4F4-F098635E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 allows us to easily create lots of cool and large new data sets</a:t>
            </a:r>
          </a:p>
          <a:p>
            <a:r>
              <a:rPr lang="en-US" dirty="0"/>
              <a:t>We can demonstrate the power of our latest models on doing tasks computers previously couldn't do at this scale</a:t>
            </a:r>
          </a:p>
          <a:p>
            <a:r>
              <a:rPr lang="en-US" dirty="0"/>
              <a:t>But properly gathering data is very tricky; we may be simply learning about the biases inherent in the data</a:t>
            </a:r>
          </a:p>
          <a:p>
            <a:r>
              <a:rPr lang="en-US" dirty="0"/>
              <a:t>Important to measure reliability and </a:t>
            </a:r>
          </a:p>
        </p:txBody>
      </p:sp>
    </p:spTree>
    <p:extLst>
      <p:ext uri="{BB962C8B-B14F-4D97-AF65-F5344CB8AC3E}">
        <p14:creationId xmlns:p14="http://schemas.microsoft.com/office/powerpoint/2010/main" val="3414000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Generating Topical Poetry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Marjan Ghazvininejad</a:t>
            </a:r>
          </a:p>
          <a:p>
            <a:pPr>
              <a:spcBef>
                <a:spcPts val="0"/>
              </a:spcBef>
            </a:pPr>
            <a:r>
              <a:rPr lang="en"/>
              <a:t>Xing Shi, Yejin Choi, Kevin Knight</a:t>
            </a:r>
          </a:p>
        </p:txBody>
      </p:sp>
    </p:spTree>
    <p:extLst>
      <p:ext uri="{BB962C8B-B14F-4D97-AF65-F5344CB8AC3E}">
        <p14:creationId xmlns:p14="http://schemas.microsoft.com/office/powerpoint/2010/main" val="1487122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Shiraz, Iran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536633"/>
            <a:ext cx="3694065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801" y="1561301"/>
            <a:ext cx="6680132" cy="450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012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Hafez: a Poet From ISI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981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dirty="0"/>
              <a:t>A system that creates computer generated poems</a:t>
            </a:r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sz="2133" dirty="0">
                <a:solidFill>
                  <a:srgbClr val="0000FF"/>
                </a:solidFill>
              </a:rPr>
            </a:b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br>
              <a:rPr lang="en" sz="2133" dirty="0"/>
            </a:br>
            <a:endParaRPr lang="en" sz="2133" dirty="0"/>
          </a:p>
          <a:p>
            <a:pPr marL="609585" indent="-304792">
              <a:buChar char="-"/>
            </a:pPr>
            <a:r>
              <a:rPr lang="en" dirty="0"/>
              <a:t>20-30 seconds per poem</a:t>
            </a:r>
          </a:p>
          <a:p>
            <a:pPr>
              <a:buNone/>
            </a:pPr>
            <a:endParaRPr dirty="0"/>
          </a:p>
        </p:txBody>
      </p:sp>
      <p:pic>
        <p:nvPicPr>
          <p:cNvPr id="70" name="Shape 70" descr="computery_sq-1449e3edf26efbaf9851095e4ab873c60341cc37-s900-c8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933" y="3683101"/>
            <a:ext cx="3678267" cy="267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817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03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B00E-1D26-DE4C-8D60-6F63ED6F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Inter-Annotator 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91223-3C82-E64E-A064-C7D065DB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1575"/>
          </a:xfrm>
        </p:spPr>
        <p:txBody>
          <a:bodyPr/>
          <a:lstStyle/>
          <a:p>
            <a:r>
              <a:rPr lang="en-US" dirty="0"/>
              <a:t>Key Idea: Have multiple annotators annotate the same data and check for disagreements (include yourself as one of the annotators)</a:t>
            </a:r>
          </a:p>
          <a:p>
            <a:r>
              <a:rPr lang="en-US" dirty="0"/>
              <a:t>Raw Agreement: # of times you agree/# times you annotated the same thing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assymetric</a:t>
            </a:r>
            <a:r>
              <a:rPr lang="en-US" dirty="0"/>
              <a:t> category problem (cf. HW 6 and the "O" label)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4DAB8B-BDB9-9D4B-889C-7AAB3080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78674"/>
              </p:ext>
            </p:extLst>
          </p:nvPr>
        </p:nvGraphicFramePr>
        <p:xfrm>
          <a:off x="521854" y="4544291"/>
          <a:ext cx="812800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800412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6055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5344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90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7699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Annotator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5400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45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219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310233-D1A0-6247-8F6B-533D52E84BD6}"/>
              </a:ext>
            </a:extLst>
          </p:cNvPr>
          <p:cNvSpPr txBox="1"/>
          <p:nvPr/>
        </p:nvSpPr>
        <p:spPr>
          <a:xfrm>
            <a:off x="8755967" y="4870472"/>
            <a:ext cx="2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Agreement = 902/1000 = .902</a:t>
            </a:r>
          </a:p>
        </p:txBody>
      </p:sp>
    </p:spTree>
    <p:extLst>
      <p:ext uri="{BB962C8B-B14F-4D97-AF65-F5344CB8AC3E}">
        <p14:creationId xmlns:p14="http://schemas.microsoft.com/office/powerpoint/2010/main" val="341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</a:t>
            </a:r>
            <a:r>
              <a:rPr lang="en-US" sz="2133" dirty="0">
                <a:solidFill>
                  <a:srgbClr val="0000FF"/>
                </a:solidFill>
              </a:rPr>
              <a:t>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75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773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 err="1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 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 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446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5492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054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433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/>
          </a:p>
          <a:p>
            <a:pPr marL="609585" indent="-304792">
              <a:buChar char="-"/>
            </a:pPr>
            <a:r>
              <a:rPr lang="en" dirty="0"/>
              <a:t>Any user-supplied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Like: burritos, </a:t>
            </a:r>
            <a:r>
              <a:rPr lang="en-US" sz="2133" dirty="0">
                <a:solidFill>
                  <a:srgbClr val="0000FF"/>
                </a:solidFill>
              </a:rPr>
              <a:t>T</a:t>
            </a:r>
            <a:r>
              <a:rPr lang="en" sz="2133" dirty="0" err="1">
                <a:solidFill>
                  <a:srgbClr val="0000FF"/>
                </a:solidFill>
              </a:rPr>
              <a:t>uring</a:t>
            </a:r>
            <a:r>
              <a:rPr lang="en" sz="2133" dirty="0">
                <a:solidFill>
                  <a:srgbClr val="0000FF"/>
                </a:solidFill>
              </a:rPr>
              <a:t> test,</a:t>
            </a:r>
            <a:r>
              <a:rPr lang="en-US" sz="2133" dirty="0">
                <a:solidFill>
                  <a:srgbClr val="0000FF"/>
                </a:solidFill>
              </a:rPr>
              <a:t> </a:t>
            </a:r>
            <a:r>
              <a:rPr lang="en" sz="2133" dirty="0">
                <a:solidFill>
                  <a:srgbClr val="0000FF"/>
                </a:solidFill>
              </a:rPr>
              <a:t>unicorn, Donald Trump</a:t>
            </a:r>
            <a:br>
              <a:rPr lang="en" sz="2133" dirty="0">
                <a:solidFill>
                  <a:srgbClr val="0000FF"/>
                </a:solidFill>
              </a:rPr>
            </a:br>
            <a:endParaRPr lang="en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dirty="0"/>
              <a:t>Any number of distinct poems on that topic</a:t>
            </a:r>
            <a:br>
              <a:rPr lang="en" dirty="0"/>
            </a:br>
            <a:r>
              <a:rPr lang="en" sz="2133" dirty="0">
                <a:solidFill>
                  <a:srgbClr val="0000FF"/>
                </a:solidFill>
              </a:rPr>
              <a:t>One million equally good poems on </a:t>
            </a:r>
            <a:r>
              <a:rPr lang="en" sz="2133" dirty="0" err="1">
                <a:solidFill>
                  <a:srgbClr val="0000FF"/>
                </a:solidFill>
              </a:rPr>
              <a:t>french</a:t>
            </a:r>
            <a:r>
              <a:rPr lang="en" sz="2133" dirty="0">
                <a:solidFill>
                  <a:srgbClr val="0000FF"/>
                </a:solidFill>
              </a:rPr>
              <a:t> fries</a:t>
            </a:r>
            <a:endParaRPr lang="en-US" sz="2133" dirty="0">
              <a:solidFill>
                <a:srgbClr val="0000FF"/>
              </a:solidFill>
            </a:endParaRP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Producing long poems, and maintaining coherency throughout them</a:t>
            </a:r>
          </a:p>
          <a:p>
            <a:pPr marL="609585" indent="-304792">
              <a:buChar char="-"/>
            </a:pPr>
            <a:r>
              <a:rPr lang="en" sz="2133" dirty="0">
                <a:solidFill>
                  <a:srgbClr val="0000FF"/>
                </a:solidFill>
              </a:rPr>
              <a:t>Small training data for each poem format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9444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415600" y="378233"/>
            <a:ext cx="11360800" cy="5824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 rtl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chemeClr val="dk2"/>
              </a:buClr>
              <a:buSzPct val="100000"/>
              <a:buNone/>
            </a:pPr>
            <a:endParaRPr sz="1333" dirty="0"/>
          </a:p>
        </p:txBody>
      </p:sp>
      <p:pic>
        <p:nvPicPr>
          <p:cNvPr id="100" name="Shape 100" descr="Screenshot 2016-10-20 10.15.28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432" y="815200"/>
            <a:ext cx="6105067" cy="513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283" y="5241451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A Glance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07" name="Shape 10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564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har char="➔"/>
            </a:pPr>
            <a:r>
              <a:rPr lang="en"/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8656500" y="252033"/>
            <a:ext cx="2272800" cy="164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88668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har char="➔"/>
            </a:pPr>
            <a:r>
              <a:rPr lang="en"/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sp>
        <p:nvSpPr>
          <p:cNvPr id="123" name="Shape 123"/>
          <p:cNvSpPr/>
          <p:nvPr/>
        </p:nvSpPr>
        <p:spPr>
          <a:xfrm>
            <a:off x="8656500" y="1152500"/>
            <a:ext cx="2272800" cy="165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3403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har char="➔"/>
            </a:pPr>
            <a:r>
              <a:rPr lang="en"/>
              <a:t>Making a finite state acceptor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Extracting a fluent path</a:t>
            </a:r>
          </a:p>
        </p:txBody>
      </p:sp>
      <p:pic>
        <p:nvPicPr>
          <p:cNvPr id="130" name="Shape 130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7946733" y="2450700"/>
            <a:ext cx="3830000" cy="276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023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Steps</a:t>
            </a:r>
          </a:p>
        </p:txBody>
      </p:sp>
      <p:pic>
        <p:nvPicPr>
          <p:cNvPr id="137" name="Shape 137" descr="Diagram1-new-big-1lay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01" y="497984"/>
            <a:ext cx="3509801" cy="58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Choosing related words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Selecting rhyme pairs</a:t>
            </a:r>
          </a:p>
          <a:p>
            <a:pPr marL="609585" indent="-304792">
              <a:buClr>
                <a:schemeClr val="lt2"/>
              </a:buClr>
              <a:buChar char="➔"/>
            </a:pPr>
            <a:r>
              <a:rPr lang="en">
                <a:solidFill>
                  <a:schemeClr val="lt2"/>
                </a:solidFill>
              </a:rPr>
              <a:t>Making a finite state acceptor</a:t>
            </a:r>
          </a:p>
          <a:p>
            <a:pPr marL="609585" indent="-304792">
              <a:buChar char="➔"/>
            </a:pPr>
            <a:r>
              <a:rPr lang="en"/>
              <a:t>Extracting a fluent path</a:t>
            </a:r>
          </a:p>
        </p:txBody>
      </p:sp>
      <p:sp>
        <p:nvSpPr>
          <p:cNvPr id="139" name="Shape 139"/>
          <p:cNvSpPr/>
          <p:nvPr/>
        </p:nvSpPr>
        <p:spPr>
          <a:xfrm>
            <a:off x="7946733" y="3244033"/>
            <a:ext cx="3830000" cy="317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676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</TotalTime>
  <Words>4038</Words>
  <Application>Microsoft Macintosh PowerPoint</Application>
  <PresentationFormat>Widescreen</PresentationFormat>
  <Paragraphs>684</Paragraphs>
  <Slides>143</Slides>
  <Notes>58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2" baseType="lpstr">
      <vt:lpstr>Open Sans</vt:lpstr>
      <vt:lpstr>Arial</vt:lpstr>
      <vt:lpstr>Calibri</vt:lpstr>
      <vt:lpstr>Calibri Light</vt:lpstr>
      <vt:lpstr>Cambria Math</vt:lpstr>
      <vt:lpstr>Comic Sans MS</vt:lpstr>
      <vt:lpstr>Courier New</vt:lpstr>
      <vt:lpstr>Edwardian Script ITC</vt:lpstr>
      <vt:lpstr>Office Theme</vt:lpstr>
      <vt:lpstr>Leftovers</vt:lpstr>
      <vt:lpstr>Reminders</vt:lpstr>
      <vt:lpstr>Classroom Assignments for Final</vt:lpstr>
      <vt:lpstr>What's On The Menu?</vt:lpstr>
      <vt:lpstr>Human Annotation </vt:lpstr>
      <vt:lpstr>Noun, Verb, or Adjective?</vt:lpstr>
      <vt:lpstr>Annotation is Not That Easy</vt:lpstr>
      <vt:lpstr>Guidelines Not Sufficient?</vt:lpstr>
      <vt:lpstr>Inter-Annotator Agreement</vt:lpstr>
      <vt:lpstr>Cohen's Kappa (𝜿)</vt:lpstr>
      <vt:lpstr>Example: Sentiment analysis</vt:lpstr>
      <vt:lpstr>PowerPoint Presentation</vt:lpstr>
      <vt:lpstr>What's a "good" 𝜿?</vt:lpstr>
      <vt:lpstr>What Do You Do if You Have Bad Correlation?</vt:lpstr>
      <vt:lpstr>Where To Get Your Annotators?</vt:lpstr>
      <vt:lpstr>Amazon Mechanical Turk</vt:lpstr>
      <vt:lpstr>Original Mechanical Turk</vt:lpstr>
      <vt:lpstr>PowerPoint Presentation</vt:lpstr>
      <vt:lpstr>PowerPoint Presentation</vt:lpstr>
      <vt:lpstr>Issues With Crowdsourcing</vt:lpstr>
      <vt:lpstr>Biggest Issue: Quality Control</vt:lpstr>
      <vt:lpstr>PowerPoint Presentation</vt:lpstr>
      <vt:lpstr>PowerPoint Presentation</vt:lpstr>
      <vt:lpstr>PowerPoint Presentation</vt:lpstr>
      <vt:lpstr>PowerPoint Presentation</vt:lpstr>
      <vt:lpstr>Redundancy and 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Revisit Semantics (we'll come back to crowdsourcing very soon)</vt:lpstr>
      <vt:lpstr>Recognizing Textual Entailment/Natural Language Inference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Commonsense Information</vt:lpstr>
      <vt:lpstr>Humans Learn Common Sense. How?</vt:lpstr>
      <vt:lpstr>Attempts to Build Common Sense By Hand</vt:lpstr>
      <vt:lpstr>Attempts to Build Common Sense From The Web</vt:lpstr>
      <vt:lpstr>NELL Facts</vt:lpstr>
      <vt:lpstr>What About a Really Good Language Model?</vt:lpstr>
      <vt:lpstr>Challenges that Imply Common Sense</vt:lpstr>
      <vt:lpstr>Cloze Test</vt:lpstr>
      <vt:lpstr>Story Cloze Test (http://cs.rochester.edu/nlp/rocstories/)</vt:lpstr>
      <vt:lpstr>How Was This Assembled?</vt:lpstr>
      <vt:lpstr>Use as a Common Sense Task</vt:lpstr>
      <vt:lpstr>Other Tasks</vt:lpstr>
      <vt:lpstr>Other Tasks (Coming soon)</vt:lpstr>
      <vt:lpstr>Other Tasks (Coming Soon)</vt:lpstr>
      <vt:lpstr>Solving Common Sense?</vt:lpstr>
      <vt:lpstr>Takeaways</vt:lpstr>
      <vt:lpstr>Generating Topical Poetry</vt:lpstr>
      <vt:lpstr>Hafez: a Poet From Shiraz, Iran</vt:lpstr>
      <vt:lpstr>Hafez: a Poet From ISI</vt:lpstr>
      <vt:lpstr>Challenges</vt:lpstr>
      <vt:lpstr>Challenges</vt:lpstr>
      <vt:lpstr>Challenges</vt:lpstr>
      <vt:lpstr>Challenges</vt:lpstr>
      <vt:lpstr>Challenges</vt:lpstr>
      <vt:lpstr>PowerPoint Presentation</vt:lpstr>
      <vt:lpstr>A Glance</vt:lpstr>
      <vt:lpstr>Steps</vt:lpstr>
      <vt:lpstr>Steps</vt:lpstr>
      <vt:lpstr>Steps</vt:lpstr>
      <vt:lpstr>Steps</vt:lpstr>
      <vt:lpstr>Choosing Related Words</vt:lpstr>
      <vt:lpstr>Choosing Related Words</vt:lpstr>
      <vt:lpstr>Choosing Related Words</vt:lpstr>
      <vt:lpstr>Selecting Rhyme Pairs</vt:lpstr>
      <vt:lpstr>Selecting Rhyme Pairs</vt:lpstr>
      <vt:lpstr>Selecting Rhyme Pairs</vt:lpstr>
      <vt:lpstr>Making a Finite State Acceptor </vt:lpstr>
      <vt:lpstr>Format</vt:lpstr>
      <vt:lpstr>Format</vt:lpstr>
      <vt:lpstr>Making a Finite State Acceptor</vt:lpstr>
      <vt:lpstr>Making a Finite State Acceptor</vt:lpstr>
      <vt:lpstr>Making a Finite State Acceptor</vt:lpstr>
      <vt:lpstr>Making a Finite State Acceptor</vt:lpstr>
      <vt:lpstr>Making a Finite State Acceptor</vt:lpstr>
      <vt:lpstr>Extracting a Fluent Path</vt:lpstr>
      <vt:lpstr>Extracting a Fluent Path</vt:lpstr>
      <vt:lpstr>Extracting a Fluent Path</vt:lpstr>
      <vt:lpstr>Extracting a Fluent Path Using RNN</vt:lpstr>
      <vt:lpstr>Extracting a Fluent Path Using RNN</vt:lpstr>
      <vt:lpstr>Intersecting RNN and FSA</vt:lpstr>
      <vt:lpstr>Intersecting RNN and FSA</vt:lpstr>
      <vt:lpstr>Vanilla RNN </vt:lpstr>
      <vt:lpstr>Vanilla RNN</vt:lpstr>
      <vt:lpstr>Intersection</vt:lpstr>
      <vt:lpstr>Intersection</vt:lpstr>
      <vt:lpstr>Intersection</vt:lpstr>
      <vt:lpstr>Extracting a Fluent Path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Beam search is not an optimal search</vt:lpstr>
      <vt:lpstr>User Study</vt:lpstr>
      <vt:lpstr>Sample poems</vt:lpstr>
      <vt:lpstr>Sample poems</vt:lpstr>
      <vt:lpstr>Sample poems</vt:lpstr>
      <vt:lpstr>Plagiarism or Creativity?</vt:lpstr>
      <vt:lpstr>Repeated 5-grams</vt:lpstr>
      <vt:lpstr>Can It be Generalized?</vt:lpstr>
      <vt:lpstr>Summary</vt:lpstr>
      <vt:lpstr>Are We There yet?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Leftovers</dc:title>
  <dc:creator>Jonathan May</dc:creator>
  <cp:lastModifiedBy>Jonathan May</cp:lastModifiedBy>
  <cp:revision>57</cp:revision>
  <dcterms:created xsi:type="dcterms:W3CDTF">2018-11-24T20:00:22Z</dcterms:created>
  <dcterms:modified xsi:type="dcterms:W3CDTF">2018-11-28T15:54:24Z</dcterms:modified>
</cp:coreProperties>
</file>